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44" r:id="rId2"/>
    <p:sldId id="283" r:id="rId3"/>
    <p:sldId id="257" r:id="rId4"/>
    <p:sldId id="258" r:id="rId5"/>
    <p:sldId id="259" r:id="rId6"/>
    <p:sldId id="297" r:id="rId7"/>
    <p:sldId id="260" r:id="rId8"/>
    <p:sldId id="261" r:id="rId9"/>
    <p:sldId id="262" r:id="rId10"/>
    <p:sldId id="279" r:id="rId11"/>
    <p:sldId id="280" r:id="rId12"/>
    <p:sldId id="281" r:id="rId13"/>
    <p:sldId id="298" r:id="rId14"/>
    <p:sldId id="299" r:id="rId15"/>
    <p:sldId id="300" r:id="rId16"/>
    <p:sldId id="301" r:id="rId17"/>
    <p:sldId id="302" r:id="rId18"/>
    <p:sldId id="303" r:id="rId19"/>
    <p:sldId id="304" r:id="rId20"/>
    <p:sldId id="305" r:id="rId21"/>
    <p:sldId id="327" r:id="rId22"/>
    <p:sldId id="328" r:id="rId23"/>
    <p:sldId id="329" r:id="rId24"/>
    <p:sldId id="330" r:id="rId25"/>
    <p:sldId id="331" r:id="rId26"/>
    <p:sldId id="333" r:id="rId27"/>
    <p:sldId id="334" r:id="rId28"/>
    <p:sldId id="335" r:id="rId29"/>
    <p:sldId id="336" r:id="rId30"/>
    <p:sldId id="337" r:id="rId31"/>
    <p:sldId id="338" r:id="rId32"/>
    <p:sldId id="339" r:id="rId33"/>
    <p:sldId id="340" r:id="rId34"/>
    <p:sldId id="341" r:id="rId35"/>
    <p:sldId id="342" r:id="rId36"/>
    <p:sldId id="306" r:id="rId37"/>
    <p:sldId id="307" r:id="rId38"/>
    <p:sldId id="308" r:id="rId39"/>
    <p:sldId id="311" r:id="rId40"/>
    <p:sldId id="310" r:id="rId41"/>
    <p:sldId id="309" r:id="rId42"/>
    <p:sldId id="312" r:id="rId43"/>
    <p:sldId id="323" r:id="rId44"/>
    <p:sldId id="324" r:id="rId45"/>
    <p:sldId id="325" r:id="rId46"/>
    <p:sldId id="326" r:id="rId47"/>
    <p:sldId id="343"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656105-0D4C-4B0C-97A4-180734DFA53E}" type="datetimeFigureOut">
              <a:rPr lang="en-US" smtClean="0"/>
              <a:t>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06335E-D18D-490A-BE4D-322679B61BDE}" type="slidenum">
              <a:rPr lang="en-US" smtClean="0"/>
              <a:t>‹#›</a:t>
            </a:fld>
            <a:endParaRPr lang="en-US"/>
          </a:p>
        </p:txBody>
      </p:sp>
    </p:spTree>
    <p:extLst>
      <p:ext uri="{BB962C8B-B14F-4D97-AF65-F5344CB8AC3E}">
        <p14:creationId xmlns:p14="http://schemas.microsoft.com/office/powerpoint/2010/main" val="407550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F7C6D5-D8C1-414F-B74E-35CB0023A58D}" type="datetime1">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B030CB-1327-4BE8-B95D-95B08E36F590}" type="datetime1">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9CF47-3061-405A-99A5-C13ED61B651C}" type="datetime1">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7DFB4-8A98-452F-86D4-14C720AC48DC}" type="datetime1">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A34B2-D962-4EDF-BC5B-20094F7D4EE4}" type="datetime1">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39C21-4DCB-4510-821D-15A21BF8A6B5}" type="datetime1">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54E12-5D96-43B5-848C-2194B2AAA73C}" type="datetime1">
              <a:rPr lang="en-US" smtClean="0"/>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B5E4A-BC61-40B6-BB35-2341ACDE4617}" type="datetime1">
              <a:rPr lang="en-US" smtClean="0"/>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0128C-8A7B-4BFF-9F4F-4AF178635DBF}" type="datetime1">
              <a:rPr lang="en-US" smtClean="0"/>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1E165-0877-4191-B9EB-FB135541E6FB}" type="datetime1">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B5BE7-BEC1-4526-9F84-2473926EA868}" type="datetime1">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8C8E3-E4C7-42E0-80C6-C212E6145AC0}" type="datetime1">
              <a:rPr lang="en-US" smtClean="0"/>
              <a:t>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microsoft.com/office/2007/relationships/hdphoto" Target="../media/hdphoto6.wdp"/></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microsoft.com/office/2007/relationships/hdphoto" Target="../media/hdphoto8.wdp"/></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57.png"/><Relationship Id="rId4" Type="http://schemas.microsoft.com/office/2007/relationships/hdphoto" Target="../media/hdphoto9.wdp"/></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066800"/>
          </a:xfrm>
          <a:ln>
            <a:solidFill>
              <a:schemeClr val="tx1"/>
            </a:solidFill>
          </a:ln>
        </p:spPr>
        <p:txBody>
          <a:bodyPr>
            <a:noAutofit/>
          </a:bodyPr>
          <a:lstStyle/>
          <a:p>
            <a:r>
              <a:rPr lang="en-US" sz="4000" b="1" dirty="0" smtClean="0">
                <a:latin typeface="Times New Roman" panose="02020603050405020304" pitchFamily="18" charset="0"/>
                <a:cs typeface="Times New Roman" panose="02020603050405020304" pitchFamily="18" charset="0"/>
              </a:rPr>
              <a:t>Pipeline </a:t>
            </a:r>
            <a:r>
              <a:rPr lang="en-US" sz="4000" b="1" dirty="0">
                <a:latin typeface="Times New Roman" panose="02020603050405020304" pitchFamily="18" charset="0"/>
                <a:cs typeface="Times New Roman" panose="02020603050405020304" pitchFamily="18" charset="0"/>
              </a:rPr>
              <a:t>and Vector </a:t>
            </a:r>
            <a:r>
              <a:rPr lang="en-US" sz="4000" b="1" dirty="0" smtClean="0">
                <a:latin typeface="Times New Roman" panose="02020603050405020304" pitchFamily="18" charset="0"/>
                <a:cs typeface="Times New Roman" panose="02020603050405020304" pitchFamily="18" charset="0"/>
              </a:rPr>
              <a:t>Processing</a:t>
            </a:r>
            <a:endParaRPr lang="en-US" sz="4000"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5418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Example of the Pipeline </a:t>
            </a:r>
            <a:r>
              <a:rPr lang="en-US" sz="3600" b="1" dirty="0" smtClean="0">
                <a:latin typeface="Times New Roman" panose="02020603050405020304" pitchFamily="18" charset="0"/>
                <a:cs typeface="Times New Roman" panose="02020603050405020304" pitchFamily="18" charset="0"/>
              </a:rPr>
              <a:t>Organization</a:t>
            </a:r>
            <a:endParaRPr lang="en-US" sz="36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2896" y="1425576"/>
            <a:ext cx="6314408" cy="41370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GENERAL PIPELINE</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838200"/>
            <a:ext cx="8229600" cy="5334000"/>
          </a:xfrm>
        </p:spPr>
        <p:txBody>
          <a:bodyPr>
            <a:normAutofit/>
          </a:bodyPr>
          <a:lstStyle/>
          <a:p>
            <a:pPr marL="342900" indent="-342900" algn="just">
              <a:buFont typeface="Arial" panose="020B0604020202020204" pitchFamily="34" charset="0"/>
              <a:buChar char="•"/>
            </a:pPr>
            <a:r>
              <a:rPr lang="en-US" sz="2200" b="1" dirty="0">
                <a:solidFill>
                  <a:schemeClr val="tx1"/>
                </a:solidFill>
                <a:latin typeface="Times New Roman" panose="02020603050405020304" pitchFamily="18" charset="0"/>
                <a:cs typeface="Times New Roman" panose="02020603050405020304" pitchFamily="18" charset="0"/>
              </a:rPr>
              <a:t>Any operation that can be decomposed into a sequence of </a:t>
            </a:r>
            <a:r>
              <a:rPr lang="en-US" sz="2200" b="1" dirty="0" smtClean="0">
                <a:solidFill>
                  <a:schemeClr val="tx1"/>
                </a:solidFill>
                <a:latin typeface="Times New Roman" panose="02020603050405020304" pitchFamily="18" charset="0"/>
                <a:cs typeface="Times New Roman" panose="02020603050405020304" pitchFamily="18" charset="0"/>
              </a:rPr>
              <a:t>sub operations </a:t>
            </a:r>
            <a:r>
              <a:rPr lang="en-US" sz="2200" b="1" dirty="0">
                <a:solidFill>
                  <a:schemeClr val="tx1"/>
                </a:solidFill>
                <a:latin typeface="Times New Roman" panose="02020603050405020304" pitchFamily="18" charset="0"/>
                <a:cs typeface="Times New Roman" panose="02020603050405020304" pitchFamily="18" charset="0"/>
              </a:rPr>
              <a:t>of </a:t>
            </a:r>
            <a:r>
              <a:rPr lang="en-US" sz="2200" b="1" dirty="0" smtClean="0">
                <a:solidFill>
                  <a:schemeClr val="tx1"/>
                </a:solidFill>
                <a:latin typeface="Times New Roman" panose="02020603050405020304" pitchFamily="18" charset="0"/>
                <a:cs typeface="Times New Roman" panose="02020603050405020304" pitchFamily="18" charset="0"/>
              </a:rPr>
              <a:t>about </a:t>
            </a:r>
            <a:r>
              <a:rPr lang="en-US" sz="2200" b="1" dirty="0">
                <a:solidFill>
                  <a:schemeClr val="tx1"/>
                </a:solidFill>
                <a:latin typeface="Times New Roman" panose="02020603050405020304" pitchFamily="18" charset="0"/>
                <a:cs typeface="Times New Roman" panose="02020603050405020304" pitchFamily="18" charset="0"/>
              </a:rPr>
              <a:t>the same complexity can be implemented by a pipeline processor. </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b="1" dirty="0" smtClean="0">
                <a:solidFill>
                  <a:schemeClr val="tx1"/>
                </a:solidFill>
                <a:latin typeface="Times New Roman" panose="02020603050405020304" pitchFamily="18" charset="0"/>
                <a:cs typeface="Times New Roman" panose="02020603050405020304" pitchFamily="18" charset="0"/>
              </a:rPr>
              <a:t>The technique </a:t>
            </a:r>
            <a:r>
              <a:rPr lang="en-US" sz="2200" b="1" dirty="0">
                <a:solidFill>
                  <a:schemeClr val="tx1"/>
                </a:solidFill>
                <a:latin typeface="Times New Roman" panose="02020603050405020304" pitchFamily="18" charset="0"/>
                <a:cs typeface="Times New Roman" panose="02020603050405020304" pitchFamily="18" charset="0"/>
              </a:rPr>
              <a:t>is efficient for those applications that need to repeat the same task </a:t>
            </a:r>
            <a:r>
              <a:rPr lang="en-US" sz="2200" b="1" dirty="0" smtClean="0">
                <a:solidFill>
                  <a:schemeClr val="tx1"/>
                </a:solidFill>
                <a:latin typeface="Times New Roman" panose="02020603050405020304" pitchFamily="18" charset="0"/>
                <a:cs typeface="Times New Roman" panose="02020603050405020304" pitchFamily="18" charset="0"/>
              </a:rPr>
              <a:t>many </a:t>
            </a:r>
            <a:r>
              <a:rPr lang="en-US" sz="2200" b="1" dirty="0">
                <a:solidFill>
                  <a:schemeClr val="tx1"/>
                </a:solidFill>
                <a:latin typeface="Times New Roman" panose="02020603050405020304" pitchFamily="18" charset="0"/>
                <a:cs typeface="Times New Roman" panose="02020603050405020304" pitchFamily="18" charset="0"/>
              </a:rPr>
              <a:t>times with different sets of  </a:t>
            </a:r>
            <a:r>
              <a:rPr lang="en-US" sz="2200" b="1" dirty="0" smtClean="0">
                <a:solidFill>
                  <a:schemeClr val="tx1"/>
                </a:solidFill>
                <a:latin typeface="Times New Roman" panose="02020603050405020304" pitchFamily="18" charset="0"/>
                <a:cs typeface="Times New Roman" panose="02020603050405020304" pitchFamily="18" charset="0"/>
              </a:rPr>
              <a:t>a </a:t>
            </a:r>
            <a:r>
              <a:rPr lang="en-US" sz="2200" b="1" dirty="0">
                <a:solidFill>
                  <a:schemeClr val="tx1"/>
                </a:solidFill>
                <a:latin typeface="Times New Roman" panose="02020603050405020304" pitchFamily="18" charset="0"/>
                <a:cs typeface="Times New Roman" panose="02020603050405020304" pitchFamily="18" charset="0"/>
              </a:rPr>
              <a:t>task as the total operation performed going through all the segments </a:t>
            </a:r>
            <a:r>
              <a:rPr lang="en-US" sz="2200" b="1" dirty="0" smtClean="0">
                <a:solidFill>
                  <a:schemeClr val="tx1"/>
                </a:solidFill>
                <a:latin typeface="Times New Roman" panose="02020603050405020304" pitchFamily="18" charset="0"/>
                <a:cs typeface="Times New Roman" panose="02020603050405020304" pitchFamily="18" charset="0"/>
              </a:rPr>
              <a:t>in </a:t>
            </a:r>
            <a:r>
              <a:rPr lang="en-US" sz="2200" b="1" dirty="0">
                <a:solidFill>
                  <a:schemeClr val="tx1"/>
                </a:solidFill>
                <a:latin typeface="Times New Roman" panose="02020603050405020304" pitchFamily="18" charset="0"/>
                <a:cs typeface="Times New Roman" panose="02020603050405020304" pitchFamily="18" charset="0"/>
              </a:rPr>
              <a:t>the pipeline. </a:t>
            </a:r>
            <a:endParaRPr lang="en-US" sz="2200" b="1" dirty="0" smtClean="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856" y="3429000"/>
            <a:ext cx="7781744" cy="2667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SPEED CALCULATION</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8229600" cy="5334000"/>
          </a:xfrm>
        </p:spPr>
        <p:txBody>
          <a:bodyPr>
            <a:normAutofit/>
          </a:bodyPr>
          <a:lstStyle/>
          <a:p>
            <a:pPr marL="342900" indent="-342900" algn="l">
              <a:buFont typeface="Arial" panose="020B0604020202020204" pitchFamily="34" charset="0"/>
              <a:buChar char="•"/>
            </a:pPr>
            <a:r>
              <a:rPr lang="en-US" sz="2000" b="1" dirty="0">
                <a:solidFill>
                  <a:srgbClr val="FF0000"/>
                </a:solidFill>
                <a:latin typeface="Times New Roman" panose="02020603050405020304" pitchFamily="18" charset="0"/>
                <a:cs typeface="Times New Roman" panose="02020603050405020304" pitchFamily="18" charset="0"/>
              </a:rPr>
              <a:t>K</a:t>
            </a:r>
            <a:r>
              <a:rPr lang="en-US" sz="2000" b="1" dirty="0" smtClean="0">
                <a:solidFill>
                  <a:srgbClr val="FF0000"/>
                </a:solidFill>
                <a:latin typeface="Times New Roman" panose="02020603050405020304" pitchFamily="18" charset="0"/>
                <a:cs typeface="Times New Roman" panose="02020603050405020304" pitchFamily="18" charset="0"/>
              </a:rPr>
              <a:t>-segment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pipeline with a </a:t>
            </a:r>
            <a:r>
              <a:rPr lang="en-US" sz="2000" b="1" dirty="0">
                <a:solidFill>
                  <a:srgbClr val="FF0000"/>
                </a:solidFill>
                <a:latin typeface="Times New Roman" panose="02020603050405020304" pitchFamily="18" charset="0"/>
                <a:cs typeface="Times New Roman" panose="02020603050405020304" pitchFamily="18" charset="0"/>
              </a:rPr>
              <a:t>clock cycle time </a:t>
            </a:r>
            <a:r>
              <a:rPr lang="en-US" sz="2000" b="1" dirty="0" smtClean="0">
                <a:solidFill>
                  <a:srgbClr val="FF0000"/>
                </a:solidFill>
                <a:latin typeface="Times New Roman" panose="02020603050405020304" pitchFamily="18" charset="0"/>
                <a:cs typeface="Times New Roman" panose="02020603050405020304" pitchFamily="18" charset="0"/>
              </a:rPr>
              <a:t>(</a:t>
            </a:r>
            <a:r>
              <a:rPr lang="en-US" sz="2000" b="1" dirty="0" err="1" smtClean="0">
                <a:solidFill>
                  <a:srgbClr val="FF0000"/>
                </a:solidFill>
                <a:latin typeface="Times New Roman" panose="02020603050405020304" pitchFamily="18" charset="0"/>
                <a:cs typeface="Times New Roman" panose="02020603050405020304" pitchFamily="18" charset="0"/>
              </a:rPr>
              <a:t>tp</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is used to execute </a:t>
            </a:r>
            <a:r>
              <a:rPr lang="en-US" sz="2000" b="1" dirty="0" smtClean="0">
                <a:solidFill>
                  <a:srgbClr val="FF0000"/>
                </a:solidFill>
                <a:latin typeface="Times New Roman" panose="02020603050405020304" pitchFamily="18" charset="0"/>
                <a:cs typeface="Times New Roman" panose="02020603050405020304" pitchFamily="18" charset="0"/>
              </a:rPr>
              <a:t>n </a:t>
            </a:r>
            <a:r>
              <a:rPr lang="en-US" sz="2000" b="1" dirty="0">
                <a:solidFill>
                  <a:srgbClr val="FF0000"/>
                </a:solidFill>
                <a:latin typeface="Times New Roman" panose="02020603050405020304" pitchFamily="18" charset="0"/>
                <a:cs typeface="Times New Roman" panose="02020603050405020304" pitchFamily="18" charset="0"/>
              </a:rPr>
              <a:t>tasks</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first task </a:t>
            </a:r>
            <a:r>
              <a:rPr lang="en-US" sz="2000" b="1" dirty="0" smtClean="0">
                <a:solidFill>
                  <a:srgbClr val="FF0000"/>
                </a:solidFill>
                <a:latin typeface="Times New Roman" panose="02020603050405020304" pitchFamily="18" charset="0"/>
                <a:cs typeface="Times New Roman" panose="02020603050405020304" pitchFamily="18" charset="0"/>
              </a:rPr>
              <a:t>T1</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requires a time equal to </a:t>
            </a:r>
            <a:r>
              <a:rPr lang="en-US" sz="2000" b="1" dirty="0" smtClean="0">
                <a:solidFill>
                  <a:srgbClr val="FF0000"/>
                </a:solidFill>
                <a:latin typeface="Times New Roman" panose="02020603050405020304" pitchFamily="18" charset="0"/>
                <a:cs typeface="Times New Roman" panose="02020603050405020304" pitchFamily="18" charset="0"/>
              </a:rPr>
              <a:t>(k*</a:t>
            </a:r>
            <a:r>
              <a:rPr lang="en-US" sz="2000" b="1" dirty="0" err="1" smtClean="0">
                <a:solidFill>
                  <a:srgbClr val="FF0000"/>
                </a:solidFill>
                <a:latin typeface="Times New Roman" panose="02020603050405020304" pitchFamily="18" charset="0"/>
                <a:cs typeface="Times New Roman" panose="02020603050405020304" pitchFamily="18" charset="0"/>
              </a:rPr>
              <a:t>tp</a:t>
            </a:r>
            <a:r>
              <a:rPr lang="en-US" sz="2000" b="1" dirty="0" smtClean="0">
                <a:solidFill>
                  <a:srgbClr val="FF0000"/>
                </a:solidFill>
                <a:latin typeface="Times New Roman" panose="02020603050405020304" pitchFamily="18" charset="0"/>
                <a:cs typeface="Times New Roman" panose="02020603050405020304" pitchFamily="18" charset="0"/>
              </a:rPr>
              <a: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to </a:t>
            </a:r>
            <a:r>
              <a:rPr lang="en-US" sz="2000" dirty="0" smtClean="0">
                <a:solidFill>
                  <a:schemeClr val="tx1"/>
                </a:solidFill>
                <a:latin typeface="Times New Roman" panose="02020603050405020304" pitchFamily="18" charset="0"/>
                <a:cs typeface="Times New Roman" panose="02020603050405020304" pitchFamily="18" charset="0"/>
              </a:rPr>
              <a:t>complete </a:t>
            </a:r>
            <a:r>
              <a:rPr lang="en-US" sz="2000" dirty="0">
                <a:solidFill>
                  <a:schemeClr val="tx1"/>
                </a:solidFill>
                <a:latin typeface="Times New Roman" panose="02020603050405020304" pitchFamily="18" charset="0"/>
                <a:cs typeface="Times New Roman" panose="02020603050405020304" pitchFamily="18" charset="0"/>
              </a:rPr>
              <a:t>its </a:t>
            </a:r>
            <a:r>
              <a:rPr lang="en-US" sz="2000" dirty="0" smtClean="0">
                <a:solidFill>
                  <a:schemeClr val="tx1"/>
                </a:solidFill>
                <a:latin typeface="Times New Roman" panose="02020603050405020304" pitchFamily="18" charset="0"/>
                <a:cs typeface="Times New Roman" panose="02020603050405020304" pitchFamily="18" charset="0"/>
              </a:rPr>
              <a:t>operation because we have </a:t>
            </a:r>
            <a:r>
              <a:rPr lang="en-US" sz="2000" b="1" dirty="0" smtClean="0">
                <a:solidFill>
                  <a:srgbClr val="FF0000"/>
                </a:solidFill>
                <a:latin typeface="Times New Roman" panose="02020603050405020304" pitchFamily="18" charset="0"/>
                <a:cs typeface="Times New Roman" panose="02020603050405020304" pitchFamily="18" charset="0"/>
              </a:rPr>
              <a:t>k</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segments in the </a:t>
            </a:r>
            <a:r>
              <a:rPr lang="en-US" sz="2000" dirty="0" smtClean="0">
                <a:solidFill>
                  <a:schemeClr val="tx1"/>
                </a:solidFill>
                <a:latin typeface="Times New Roman" panose="02020603050405020304" pitchFamily="18" charset="0"/>
                <a:cs typeface="Times New Roman" panose="02020603050405020304" pitchFamily="18" charset="0"/>
              </a:rPr>
              <a:t>pipe.</a:t>
            </a:r>
          </a:p>
          <a:p>
            <a:pPr algn="l"/>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remaining </a:t>
            </a:r>
            <a:r>
              <a:rPr lang="en-US" sz="2000" b="1" dirty="0" smtClean="0">
                <a:solidFill>
                  <a:srgbClr val="FF0000"/>
                </a:solidFill>
                <a:latin typeface="Times New Roman" panose="02020603050405020304" pitchFamily="18" charset="0"/>
                <a:cs typeface="Times New Roman" panose="02020603050405020304" pitchFamily="18" charset="0"/>
              </a:rPr>
              <a:t>n </a:t>
            </a:r>
            <a:r>
              <a:rPr lang="en-US" sz="2000" b="1" dirty="0">
                <a:solidFill>
                  <a:srgbClr val="FF0000"/>
                </a:solidFill>
                <a:latin typeface="Times New Roman" panose="02020603050405020304" pitchFamily="18" charset="0"/>
                <a:cs typeface="Times New Roman" panose="02020603050405020304" pitchFamily="18" charset="0"/>
              </a:rPr>
              <a:t>- 1 tasks </a:t>
            </a:r>
            <a:r>
              <a:rPr lang="en-US" sz="2000" dirty="0">
                <a:solidFill>
                  <a:schemeClr val="tx1"/>
                </a:solidFill>
                <a:latin typeface="Times New Roman" panose="02020603050405020304" pitchFamily="18" charset="0"/>
                <a:cs typeface="Times New Roman" panose="02020603050405020304" pitchFamily="18" charset="0"/>
              </a:rPr>
              <a:t>emerge from the pipe at the rate of one task per clock cycle and </a:t>
            </a:r>
            <a:r>
              <a:rPr lang="en-US" sz="2000" dirty="0" smtClean="0">
                <a:solidFill>
                  <a:schemeClr val="tx1"/>
                </a:solidFill>
                <a:latin typeface="Times New Roman" panose="02020603050405020304" pitchFamily="18" charset="0"/>
                <a:cs typeface="Times New Roman" panose="02020603050405020304" pitchFamily="18" charset="0"/>
              </a:rPr>
              <a:t>they </a:t>
            </a:r>
            <a:r>
              <a:rPr lang="en-US" sz="2000" dirty="0">
                <a:solidFill>
                  <a:schemeClr val="tx1"/>
                </a:solidFill>
                <a:latin typeface="Times New Roman" panose="02020603050405020304" pitchFamily="18" charset="0"/>
                <a:cs typeface="Times New Roman" panose="02020603050405020304" pitchFamily="18" charset="0"/>
              </a:rPr>
              <a:t>will be completed after a time equal to </a:t>
            </a:r>
            <a:r>
              <a:rPr lang="en-US" sz="2000" b="1" dirty="0">
                <a:solidFill>
                  <a:srgbClr val="FF0000"/>
                </a:solidFill>
                <a:latin typeface="Times New Roman" panose="02020603050405020304" pitchFamily="18" charset="0"/>
                <a:cs typeface="Times New Roman" panose="02020603050405020304" pitchFamily="18" charset="0"/>
              </a:rPr>
              <a:t>(n - </a:t>
            </a:r>
            <a:r>
              <a:rPr lang="en-US" sz="2000" b="1" dirty="0" smtClean="0">
                <a:solidFill>
                  <a:srgbClr val="FF0000"/>
                </a:solidFill>
                <a:latin typeface="Times New Roman" panose="02020603050405020304" pitchFamily="18" charset="0"/>
                <a:cs typeface="Times New Roman" panose="02020603050405020304" pitchFamily="18" charset="0"/>
              </a:rPr>
              <a:t>1)*tp</a:t>
            </a:r>
            <a:r>
              <a:rPr lang="en-US" sz="2000" dirty="0" smtClean="0">
                <a:solidFill>
                  <a:schemeClr val="tx1"/>
                </a:solidFill>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Therefore</a:t>
            </a:r>
            <a:r>
              <a:rPr lang="en-US" sz="2000" dirty="0">
                <a:solidFill>
                  <a:schemeClr val="tx1"/>
                </a:solidFill>
                <a:latin typeface="Times New Roman" panose="02020603050405020304" pitchFamily="18" charset="0"/>
                <a:cs typeface="Times New Roman" panose="02020603050405020304" pitchFamily="18" charset="0"/>
              </a:rPr>
              <a:t>, to complete </a:t>
            </a:r>
            <a:r>
              <a:rPr lang="en-US" sz="2000" b="1" dirty="0" smtClean="0">
                <a:solidFill>
                  <a:srgbClr val="FF0000"/>
                </a:solidFill>
                <a:latin typeface="Times New Roman" panose="02020603050405020304" pitchFamily="18" charset="0"/>
                <a:cs typeface="Times New Roman" panose="02020603050405020304" pitchFamily="18" charset="0"/>
              </a:rPr>
              <a:t>n </a:t>
            </a:r>
            <a:r>
              <a:rPr lang="en-US" sz="2000" b="1" dirty="0">
                <a:solidFill>
                  <a:srgbClr val="FF0000"/>
                </a:solidFill>
                <a:latin typeface="Times New Roman" panose="02020603050405020304" pitchFamily="18" charset="0"/>
                <a:cs typeface="Times New Roman" panose="02020603050405020304" pitchFamily="18" charset="0"/>
              </a:rPr>
              <a:t>tasks </a:t>
            </a:r>
            <a:r>
              <a:rPr lang="en-US" sz="2000" dirty="0">
                <a:solidFill>
                  <a:schemeClr val="tx1"/>
                </a:solidFill>
                <a:latin typeface="Times New Roman" panose="02020603050405020304" pitchFamily="18" charset="0"/>
                <a:cs typeface="Times New Roman" panose="02020603050405020304" pitchFamily="18" charset="0"/>
              </a:rPr>
              <a:t>using a </a:t>
            </a:r>
            <a:r>
              <a:rPr lang="en-US" sz="2000" b="1" dirty="0">
                <a:solidFill>
                  <a:srgbClr val="FF0000"/>
                </a:solidFill>
                <a:latin typeface="Times New Roman" panose="02020603050405020304" pitchFamily="18" charset="0"/>
                <a:cs typeface="Times New Roman" panose="02020603050405020304" pitchFamily="18" charset="0"/>
              </a:rPr>
              <a:t>k</a:t>
            </a:r>
            <a:r>
              <a:rPr lang="en-US" sz="2000" b="1" dirty="0" smtClean="0">
                <a:solidFill>
                  <a:srgbClr val="FF0000"/>
                </a:solidFill>
                <a:latin typeface="Times New Roman" panose="02020603050405020304" pitchFamily="18" charset="0"/>
                <a:cs typeface="Times New Roman" panose="02020603050405020304" pitchFamily="18" charset="0"/>
              </a:rPr>
              <a:t>-segment</a:t>
            </a:r>
            <a:r>
              <a:rPr lang="en-US" sz="2000" dirty="0" smtClean="0">
                <a:solidFill>
                  <a:schemeClr val="tx1"/>
                </a:solidFill>
                <a:latin typeface="Times New Roman" panose="02020603050405020304" pitchFamily="18" charset="0"/>
                <a:cs typeface="Times New Roman" panose="02020603050405020304" pitchFamily="18" charset="0"/>
              </a:rPr>
              <a:t> pipeline:</a:t>
            </a:r>
          </a:p>
          <a:p>
            <a:r>
              <a:rPr lang="en-US" sz="2400" b="1" dirty="0" smtClean="0">
                <a:solidFill>
                  <a:srgbClr val="00B050"/>
                </a:solidFill>
                <a:latin typeface="Times New Roman" panose="02020603050405020304" pitchFamily="18" charset="0"/>
                <a:cs typeface="Times New Roman" panose="02020603050405020304" pitchFamily="18" charset="0"/>
              </a:rPr>
              <a:t>k </a:t>
            </a:r>
            <a:r>
              <a:rPr lang="en-US" sz="2400" b="1" dirty="0">
                <a:solidFill>
                  <a:srgbClr val="00B050"/>
                </a:solidFill>
                <a:latin typeface="Times New Roman" panose="02020603050405020304" pitchFamily="18" charset="0"/>
                <a:cs typeface="Times New Roman" panose="02020603050405020304" pitchFamily="18" charset="0"/>
              </a:rPr>
              <a:t>+ (n - 1) clock </a:t>
            </a:r>
            <a:r>
              <a:rPr lang="en-US" sz="2400" b="1" dirty="0" smtClean="0">
                <a:solidFill>
                  <a:srgbClr val="00B050"/>
                </a:solidFill>
                <a:latin typeface="Times New Roman" panose="02020603050405020304" pitchFamily="18" charset="0"/>
                <a:cs typeface="Times New Roman" panose="02020603050405020304" pitchFamily="18" charset="0"/>
              </a:rPr>
              <a:t>cycles</a:t>
            </a:r>
          </a:p>
          <a:p>
            <a:pPr algn="l"/>
            <a:endParaRPr lang="en-US" sz="2000" dirty="0" smtClean="0">
              <a:solidFill>
                <a:schemeClr val="tx1"/>
              </a:solidFill>
              <a:latin typeface="Times New Roman" panose="02020603050405020304" pitchFamily="18" charset="0"/>
              <a:cs typeface="Times New Roman" panose="02020603050405020304" pitchFamily="18" charset="0"/>
            </a:endParaRPr>
          </a:p>
          <a:p>
            <a:pPr algn="l"/>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u="sng" dirty="0" smtClean="0">
                <a:solidFill>
                  <a:schemeClr val="tx1"/>
                </a:solidFill>
                <a:latin typeface="Times New Roman" panose="02020603050405020304" pitchFamily="18" charset="0"/>
                <a:cs typeface="Times New Roman" panose="02020603050405020304" pitchFamily="18" charset="0"/>
              </a:rPr>
              <a:t>For  example</a:t>
            </a:r>
            <a:r>
              <a:rPr lang="en-US" sz="2000" dirty="0" smtClean="0">
                <a:solidFill>
                  <a:schemeClr val="tx1"/>
                </a:solidFill>
                <a:latin typeface="Times New Roman" panose="02020603050405020304" pitchFamily="18" charset="0"/>
                <a:cs typeface="Times New Roman" panose="02020603050405020304" pitchFamily="18" charset="0"/>
              </a:rPr>
              <a:t> system with </a:t>
            </a:r>
            <a:r>
              <a:rPr lang="en-US" sz="2000" b="1" dirty="0" smtClean="0">
                <a:solidFill>
                  <a:srgbClr val="00B050"/>
                </a:solidFill>
                <a:latin typeface="Times New Roman" panose="02020603050405020304" pitchFamily="18" charset="0"/>
                <a:cs typeface="Times New Roman" panose="02020603050405020304" pitchFamily="18" charset="0"/>
              </a:rPr>
              <a:t>four</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segments and </a:t>
            </a:r>
            <a:r>
              <a:rPr lang="en-US" sz="2000" b="1" dirty="0">
                <a:solidFill>
                  <a:srgbClr val="00B050"/>
                </a:solidFill>
                <a:latin typeface="Times New Roman" panose="02020603050405020304" pitchFamily="18" charset="0"/>
                <a:cs typeface="Times New Roman" panose="02020603050405020304" pitchFamily="18" charset="0"/>
              </a:rPr>
              <a:t>six</a:t>
            </a:r>
            <a:r>
              <a:rPr lang="en-US" sz="2000" dirty="0">
                <a:solidFill>
                  <a:schemeClr val="tx1"/>
                </a:solidFill>
                <a:latin typeface="Times New Roman" panose="02020603050405020304" pitchFamily="18" charset="0"/>
                <a:cs typeface="Times New Roman" panose="02020603050405020304" pitchFamily="18" charset="0"/>
              </a:rPr>
              <a:t> tasks. </a:t>
            </a:r>
            <a:endParaRPr lang="en-US" sz="2000" dirty="0" smtClean="0">
              <a:solidFill>
                <a:schemeClr val="tx1"/>
              </a:solidFill>
              <a:latin typeface="Times New Roman" panose="02020603050405020304" pitchFamily="18" charset="0"/>
              <a:cs typeface="Times New Roman" panose="02020603050405020304" pitchFamily="18" charset="0"/>
            </a:endParaRPr>
          </a:p>
          <a:p>
            <a:pPr algn="l"/>
            <a:r>
              <a:rPr lang="en-US" sz="2000" dirty="0" smtClean="0">
                <a:solidFill>
                  <a:schemeClr val="tx1"/>
                </a:solidFill>
                <a:latin typeface="Times New Roman" panose="02020603050405020304" pitchFamily="18" charset="0"/>
                <a:cs typeface="Times New Roman" panose="02020603050405020304" pitchFamily="18" charset="0"/>
              </a:rPr>
              <a:t>                        The </a:t>
            </a:r>
            <a:r>
              <a:rPr lang="en-US" sz="2000" dirty="0">
                <a:solidFill>
                  <a:schemeClr val="tx1"/>
                </a:solidFill>
                <a:latin typeface="Times New Roman" panose="02020603050405020304" pitchFamily="18" charset="0"/>
                <a:cs typeface="Times New Roman" panose="02020603050405020304" pitchFamily="18" charset="0"/>
              </a:rPr>
              <a:t>time </a:t>
            </a:r>
            <a:r>
              <a:rPr lang="en-US" sz="2000" dirty="0" smtClean="0">
                <a:solidFill>
                  <a:schemeClr val="tx1"/>
                </a:solidFill>
                <a:latin typeface="Times New Roman" panose="02020603050405020304" pitchFamily="18" charset="0"/>
                <a:cs typeface="Times New Roman" panose="02020603050405020304" pitchFamily="18" charset="0"/>
              </a:rPr>
              <a:t>required </a:t>
            </a:r>
            <a:r>
              <a:rPr lang="en-US" sz="2000" dirty="0">
                <a:solidFill>
                  <a:schemeClr val="tx1"/>
                </a:solidFill>
                <a:latin typeface="Times New Roman" panose="02020603050405020304" pitchFamily="18" charset="0"/>
                <a:cs typeface="Times New Roman" panose="02020603050405020304" pitchFamily="18" charset="0"/>
              </a:rPr>
              <a:t>to complete all the operations </a:t>
            </a:r>
            <a:r>
              <a:rPr lang="en-US" sz="2000" dirty="0" smtClean="0">
                <a:solidFill>
                  <a:schemeClr val="tx1"/>
                </a:solidFill>
                <a:latin typeface="Times New Roman" panose="02020603050405020304" pitchFamily="18" charset="0"/>
                <a:cs typeface="Times New Roman" panose="02020603050405020304" pitchFamily="18" charset="0"/>
              </a:rPr>
              <a:t>is/</a:t>
            </a:r>
          </a:p>
          <a:p>
            <a:pPr algn="l"/>
            <a:r>
              <a:rPr lang="en-US" sz="2000" b="1" dirty="0" smtClean="0">
                <a:solidFill>
                  <a:schemeClr val="tx1"/>
                </a:solidFill>
                <a:latin typeface="Times New Roman" panose="02020603050405020304" pitchFamily="18" charset="0"/>
                <a:cs typeface="Times New Roman" panose="02020603050405020304" pitchFamily="18" charset="0"/>
              </a:rPr>
              <a:t>                                       4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(6 - 1) = 9 clock </a:t>
            </a:r>
            <a:r>
              <a:rPr lang="en-US" sz="2000" b="1" dirty="0" smtClean="0">
                <a:solidFill>
                  <a:schemeClr val="tx1"/>
                </a:solidFill>
                <a:latin typeface="Times New Roman" panose="02020603050405020304" pitchFamily="18" charset="0"/>
                <a:cs typeface="Times New Roman" panose="02020603050405020304" pitchFamily="18" charset="0"/>
              </a:rPr>
              <a:t>cycles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596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SPEED CALCULATION</a:t>
            </a:r>
            <a:endParaRPr lang="en-US" sz="36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799" y="1905000"/>
            <a:ext cx="7798883" cy="28374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620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SPEED CALCULATION</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8229600" cy="5334000"/>
          </a:xfrm>
        </p:spPr>
        <p:txBody>
          <a:bodyPr>
            <a:normAutofit/>
          </a:bodyPr>
          <a:lstStyle/>
          <a:p>
            <a:r>
              <a:rPr lang="en-US" sz="2400" b="1" dirty="0" smtClean="0">
                <a:solidFill>
                  <a:schemeClr val="tx1"/>
                </a:solidFill>
                <a:latin typeface="Times New Roman" panose="02020603050405020304" pitchFamily="18" charset="0"/>
                <a:cs typeface="Times New Roman" panose="02020603050405020304" pitchFamily="18" charset="0"/>
              </a:rPr>
              <a:t>NONPIPELINE UNIT</a:t>
            </a:r>
          </a:p>
          <a:p>
            <a:pPr marL="342900" indent="-342900" algn="l">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Each task take time equal to </a:t>
            </a:r>
            <a:r>
              <a:rPr lang="en-US" sz="2000" b="1" dirty="0" smtClean="0">
                <a:solidFill>
                  <a:srgbClr val="FF0000"/>
                </a:solidFill>
                <a:latin typeface="Times New Roman" panose="02020603050405020304" pitchFamily="18" charset="0"/>
                <a:cs typeface="Times New Roman" panose="02020603050405020304" pitchFamily="18" charset="0"/>
              </a:rPr>
              <a:t>tn.</a:t>
            </a:r>
          </a:p>
          <a:p>
            <a:pPr marL="342900" indent="-342900" algn="l">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total time required for </a:t>
            </a:r>
            <a:r>
              <a:rPr lang="en-US" sz="2000" b="1" dirty="0">
                <a:solidFill>
                  <a:srgbClr val="FF0000"/>
                </a:solidFill>
                <a:latin typeface="Times New Roman" panose="02020603050405020304" pitchFamily="18" charset="0"/>
                <a:cs typeface="Times New Roman" panose="02020603050405020304" pitchFamily="18" charset="0"/>
              </a:rPr>
              <a:t>n </a:t>
            </a:r>
            <a:r>
              <a:rPr lang="en-US" sz="2000" dirty="0">
                <a:solidFill>
                  <a:schemeClr val="tx1"/>
                </a:solidFill>
                <a:latin typeface="Times New Roman" panose="02020603050405020304" pitchFamily="18" charset="0"/>
                <a:cs typeface="Times New Roman" panose="02020603050405020304" pitchFamily="18" charset="0"/>
              </a:rPr>
              <a:t>tasks </a:t>
            </a:r>
            <a:r>
              <a:rPr lang="en-US" sz="2000" dirty="0" smtClean="0">
                <a:solidFill>
                  <a:schemeClr val="tx1"/>
                </a:solidFill>
                <a:latin typeface="Times New Roman" panose="02020603050405020304" pitchFamily="18" charset="0"/>
                <a:cs typeface="Times New Roman" panose="02020603050405020304" pitchFamily="18" charset="0"/>
              </a:rPr>
              <a:t>is</a:t>
            </a:r>
            <a:r>
              <a:rPr lang="en-US" sz="2000" b="1" dirty="0" smtClean="0">
                <a:solidFill>
                  <a:srgbClr val="FF0000"/>
                </a:solidFill>
                <a:latin typeface="Times New Roman" panose="02020603050405020304" pitchFamily="18" charset="0"/>
                <a:cs typeface="Times New Roman" panose="02020603050405020304" pitchFamily="18" charset="0"/>
              </a:rPr>
              <a:t> </a:t>
            </a:r>
          </a:p>
          <a:p>
            <a:r>
              <a:rPr lang="en-US" sz="2400" b="1" dirty="0" smtClean="0">
                <a:solidFill>
                  <a:srgbClr val="00B050"/>
                </a:solidFill>
                <a:latin typeface="Times New Roman" panose="02020603050405020304" pitchFamily="18" charset="0"/>
                <a:cs typeface="Times New Roman" panose="02020603050405020304" pitchFamily="18" charset="0"/>
              </a:rPr>
              <a:t>n * </a:t>
            </a:r>
            <a:r>
              <a:rPr lang="en-US" sz="2400" b="1" dirty="0" err="1" smtClean="0">
                <a:solidFill>
                  <a:srgbClr val="00B050"/>
                </a:solidFill>
                <a:latin typeface="Times New Roman" panose="02020603050405020304" pitchFamily="18" charset="0"/>
                <a:cs typeface="Times New Roman" panose="02020603050405020304" pitchFamily="18" charset="0"/>
              </a:rPr>
              <a:t>tn</a:t>
            </a:r>
            <a:endParaRPr lang="en-US" sz="2400" b="1" dirty="0" smtClean="0">
              <a:solidFill>
                <a:srgbClr val="00B050"/>
              </a:solidFill>
              <a:latin typeface="Times New Roman" panose="02020603050405020304" pitchFamily="18" charset="0"/>
              <a:cs typeface="Times New Roman" panose="02020603050405020304" pitchFamily="18" charset="0"/>
            </a:endParaRPr>
          </a:p>
          <a:p>
            <a:endParaRPr lang="en-US" sz="2000" b="1" dirty="0">
              <a:solidFill>
                <a:srgbClr val="FF0000"/>
              </a:solidFill>
              <a:latin typeface="Times New Roman" panose="02020603050405020304" pitchFamily="18" charset="0"/>
              <a:cs typeface="Times New Roman" panose="02020603050405020304" pitchFamily="18" charset="0"/>
            </a:endParaRPr>
          </a:p>
          <a:p>
            <a:r>
              <a:rPr lang="en-US" sz="2400" b="1" dirty="0" smtClean="0">
                <a:solidFill>
                  <a:schemeClr val="tx1"/>
                </a:solidFill>
                <a:latin typeface="Times New Roman" panose="02020603050405020304" pitchFamily="18" charset="0"/>
                <a:cs typeface="Times New Roman" panose="02020603050405020304" pitchFamily="18" charset="0"/>
              </a:rPr>
              <a:t>PIPELINE UNIT</a:t>
            </a:r>
            <a:endParaRPr lang="en-US" sz="2000" b="1" dirty="0" smtClean="0">
              <a:solidFill>
                <a:srgbClr val="FF000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To </a:t>
            </a:r>
            <a:r>
              <a:rPr lang="en-US" sz="2000" dirty="0">
                <a:solidFill>
                  <a:schemeClr val="tx1"/>
                </a:solidFill>
                <a:latin typeface="Times New Roman" panose="02020603050405020304" pitchFamily="18" charset="0"/>
                <a:cs typeface="Times New Roman" panose="02020603050405020304" pitchFamily="18" charset="0"/>
              </a:rPr>
              <a:t>complete </a:t>
            </a:r>
            <a:r>
              <a:rPr lang="en-US" sz="2000" b="1" dirty="0">
                <a:solidFill>
                  <a:srgbClr val="FF0000"/>
                </a:solidFill>
                <a:latin typeface="Times New Roman" panose="02020603050405020304" pitchFamily="18" charset="0"/>
                <a:cs typeface="Times New Roman" panose="02020603050405020304" pitchFamily="18" charset="0"/>
              </a:rPr>
              <a:t>n tasks </a:t>
            </a:r>
            <a:r>
              <a:rPr lang="en-US" sz="2000" dirty="0">
                <a:solidFill>
                  <a:schemeClr val="tx1"/>
                </a:solidFill>
                <a:latin typeface="Times New Roman" panose="02020603050405020304" pitchFamily="18" charset="0"/>
                <a:cs typeface="Times New Roman" panose="02020603050405020304" pitchFamily="18" charset="0"/>
              </a:rPr>
              <a:t>using a </a:t>
            </a:r>
            <a:r>
              <a:rPr lang="en-US" sz="2000" b="1" dirty="0">
                <a:solidFill>
                  <a:srgbClr val="FF0000"/>
                </a:solidFill>
                <a:latin typeface="Times New Roman" panose="02020603050405020304" pitchFamily="18" charset="0"/>
                <a:cs typeface="Times New Roman" panose="02020603050405020304" pitchFamily="18" charset="0"/>
              </a:rPr>
              <a:t>k-segment</a:t>
            </a:r>
            <a:r>
              <a:rPr lang="en-US" sz="2000" dirty="0">
                <a:solidFill>
                  <a:schemeClr val="tx1"/>
                </a:solidFill>
                <a:latin typeface="Times New Roman" panose="02020603050405020304" pitchFamily="18" charset="0"/>
                <a:cs typeface="Times New Roman" panose="02020603050405020304" pitchFamily="18" charset="0"/>
              </a:rPr>
              <a:t> pipeline:</a:t>
            </a:r>
          </a:p>
          <a:p>
            <a:r>
              <a:rPr lang="en-US" sz="2400" b="1" dirty="0">
                <a:solidFill>
                  <a:srgbClr val="00B050"/>
                </a:solidFill>
                <a:latin typeface="Times New Roman" panose="02020603050405020304" pitchFamily="18" charset="0"/>
                <a:cs typeface="Times New Roman" panose="02020603050405020304" pitchFamily="18" charset="0"/>
              </a:rPr>
              <a:t>k + (n - 1) clock cycles</a:t>
            </a:r>
          </a:p>
          <a:p>
            <a:pPr marL="342900" indent="-342900" algn="l">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Total time is:               </a:t>
            </a:r>
            <a:r>
              <a:rPr lang="en-US" sz="2400" b="1" dirty="0" smtClean="0">
                <a:solidFill>
                  <a:srgbClr val="00B050"/>
                </a:solidFill>
                <a:latin typeface="Times New Roman" panose="02020603050405020304" pitchFamily="18" charset="0"/>
                <a:cs typeface="Times New Roman" panose="02020603050405020304" pitchFamily="18" charset="0"/>
              </a:rPr>
              <a:t>k </a:t>
            </a:r>
            <a:r>
              <a:rPr lang="en-US" sz="2400" b="1" dirty="0">
                <a:solidFill>
                  <a:srgbClr val="00B050"/>
                </a:solidFill>
                <a:latin typeface="Times New Roman" panose="02020603050405020304" pitchFamily="18" charset="0"/>
                <a:cs typeface="Times New Roman" panose="02020603050405020304" pitchFamily="18" charset="0"/>
              </a:rPr>
              <a:t>+ (n - 1</a:t>
            </a:r>
            <a:r>
              <a:rPr lang="en-US" sz="2400" b="1" dirty="0" smtClean="0">
                <a:solidFill>
                  <a:srgbClr val="00B050"/>
                </a:solidFill>
                <a:latin typeface="Times New Roman" panose="02020603050405020304" pitchFamily="18" charset="0"/>
                <a:cs typeface="Times New Roman" panose="02020603050405020304" pitchFamily="18" charset="0"/>
              </a:rPr>
              <a:t>) * </a:t>
            </a:r>
            <a:r>
              <a:rPr lang="en-US" sz="2400" b="1" dirty="0" err="1" smtClean="0">
                <a:solidFill>
                  <a:srgbClr val="00B050"/>
                </a:solidFill>
                <a:latin typeface="Times New Roman" panose="02020603050405020304" pitchFamily="18" charset="0"/>
                <a:cs typeface="Times New Roman" panose="02020603050405020304" pitchFamily="18" charset="0"/>
              </a:rPr>
              <a:t>tp</a:t>
            </a:r>
            <a:endParaRPr lang="en-US" sz="2400" b="1" dirty="0" smtClean="0">
              <a:solidFill>
                <a:srgbClr val="00B050"/>
              </a:solidFill>
              <a:latin typeface="Times New Roman" panose="02020603050405020304" pitchFamily="18" charset="0"/>
              <a:cs typeface="Times New Roman" panose="02020603050405020304" pitchFamily="18" charset="0"/>
            </a:endParaRPr>
          </a:p>
          <a:p>
            <a:pPr algn="l"/>
            <a:endParaRPr lang="en-US" sz="2400" b="1" dirty="0" smtClean="0">
              <a:solidFill>
                <a:srgbClr val="00B050"/>
              </a:solidFill>
              <a:latin typeface="Times New Roman" panose="02020603050405020304" pitchFamily="18" charset="0"/>
              <a:cs typeface="Times New Roman" panose="02020603050405020304" pitchFamily="18" charset="0"/>
            </a:endParaRPr>
          </a:p>
          <a:p>
            <a:pPr algn="l"/>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SPEED UP</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724399"/>
            <a:ext cx="2682616" cy="1096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690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SPEED CALCULATION</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8229600" cy="5334000"/>
          </a:xfrm>
        </p:spPr>
        <p:txBody>
          <a:bodyPr>
            <a:normAutofit/>
          </a:bodyPr>
          <a:lstStyle/>
          <a:p>
            <a:r>
              <a:rPr lang="en-US" sz="2400" b="1" dirty="0" smtClean="0">
                <a:solidFill>
                  <a:schemeClr val="tx1"/>
                </a:solidFill>
                <a:latin typeface="Times New Roman" panose="02020603050405020304" pitchFamily="18" charset="0"/>
                <a:cs typeface="Times New Roman" panose="02020603050405020304" pitchFamily="18" charset="0"/>
              </a:rPr>
              <a:t>NOTES</a:t>
            </a:r>
            <a:endParaRPr lang="en-US" sz="2400" b="1"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As </a:t>
            </a:r>
            <a:r>
              <a:rPr lang="en-US" sz="2000" dirty="0">
                <a:solidFill>
                  <a:schemeClr val="tx1"/>
                </a:solidFill>
                <a:latin typeface="Times New Roman" panose="02020603050405020304" pitchFamily="18" charset="0"/>
                <a:cs typeface="Times New Roman" panose="02020603050405020304" pitchFamily="18" charset="0"/>
              </a:rPr>
              <a:t>the number of tasks increases, </a:t>
            </a:r>
            <a:r>
              <a:rPr lang="en-US" sz="2000" b="1" dirty="0">
                <a:solidFill>
                  <a:srgbClr val="00B050"/>
                </a:solidFill>
                <a:latin typeface="Times New Roman" panose="02020603050405020304" pitchFamily="18" charset="0"/>
                <a:cs typeface="Times New Roman" panose="02020603050405020304" pitchFamily="18" charset="0"/>
              </a:rPr>
              <a:t>n</a:t>
            </a:r>
            <a:r>
              <a:rPr lang="en-US" sz="2000" dirty="0">
                <a:solidFill>
                  <a:schemeClr val="tx1"/>
                </a:solidFill>
                <a:latin typeface="Times New Roman" panose="02020603050405020304" pitchFamily="18" charset="0"/>
                <a:cs typeface="Times New Roman" panose="02020603050405020304" pitchFamily="18" charset="0"/>
              </a:rPr>
              <a:t> becomes much larger than </a:t>
            </a:r>
            <a:r>
              <a:rPr lang="en-US" sz="2000" b="1" dirty="0">
                <a:solidFill>
                  <a:srgbClr val="00B050"/>
                </a:solidFill>
                <a:latin typeface="Times New Roman" panose="02020603050405020304" pitchFamily="18" charset="0"/>
                <a:cs typeface="Times New Roman" panose="02020603050405020304" pitchFamily="18" charset="0"/>
              </a:rPr>
              <a:t>k - 1</a:t>
            </a:r>
            <a:r>
              <a:rPr lang="en-US" sz="2000" dirty="0">
                <a:solidFill>
                  <a:schemeClr val="tx1"/>
                </a:solidFill>
                <a:latin typeface="Times New Roman" panose="02020603050405020304" pitchFamily="18" charset="0"/>
                <a:cs typeface="Times New Roman" panose="02020603050405020304" pitchFamily="18" charset="0"/>
              </a:rPr>
              <a:t>, and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rgbClr val="00B050"/>
                </a:solidFill>
                <a:latin typeface="Times New Roman" panose="02020603050405020304" pitchFamily="18" charset="0"/>
                <a:cs typeface="Times New Roman" panose="02020603050405020304" pitchFamily="18" charset="0"/>
              </a:rPr>
              <a:t>k </a:t>
            </a:r>
            <a:r>
              <a:rPr lang="en-US" sz="2000" b="1" dirty="0">
                <a:solidFill>
                  <a:srgbClr val="00B050"/>
                </a:solidFill>
                <a:latin typeface="Times New Roman" panose="02020603050405020304" pitchFamily="18" charset="0"/>
                <a:cs typeface="Times New Roman" panose="02020603050405020304" pitchFamily="18" charset="0"/>
              </a:rPr>
              <a:t>+ n - 1 </a:t>
            </a:r>
            <a:r>
              <a:rPr lang="en-US" sz="2000" dirty="0">
                <a:solidFill>
                  <a:schemeClr val="tx1"/>
                </a:solidFill>
                <a:latin typeface="Times New Roman" panose="02020603050405020304" pitchFamily="18" charset="0"/>
                <a:cs typeface="Times New Roman" panose="02020603050405020304" pitchFamily="18" charset="0"/>
              </a:rPr>
              <a:t>approaches the value of n. Under this condition, the </a:t>
            </a:r>
            <a:r>
              <a:rPr lang="en-US" sz="2000" dirty="0" smtClean="0">
                <a:solidFill>
                  <a:schemeClr val="tx1"/>
                </a:solidFill>
                <a:latin typeface="Times New Roman" panose="02020603050405020304" pitchFamily="18" charset="0"/>
                <a:cs typeface="Times New Roman" panose="02020603050405020304" pitchFamily="18" charset="0"/>
              </a:rPr>
              <a:t>speedup becomes:</a:t>
            </a:r>
          </a:p>
          <a:p>
            <a:pPr marL="342900" indent="-342900" algn="just">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If we assume that the time it takes to process a task is the same in the pipeline </a:t>
            </a:r>
            <a:r>
              <a:rPr lang="en-US" sz="2000" dirty="0" smtClean="0">
                <a:solidFill>
                  <a:schemeClr val="tx1"/>
                </a:solidFill>
                <a:latin typeface="Times New Roman" panose="02020603050405020304" pitchFamily="18" charset="0"/>
                <a:cs typeface="Times New Roman" panose="02020603050405020304" pitchFamily="18" charset="0"/>
              </a:rPr>
              <a:t>and </a:t>
            </a:r>
            <a:r>
              <a:rPr lang="en-US" sz="2000" dirty="0">
                <a:solidFill>
                  <a:schemeClr val="tx1"/>
                </a:solidFill>
                <a:latin typeface="Times New Roman" panose="02020603050405020304" pitchFamily="18" charset="0"/>
                <a:cs typeface="Times New Roman" panose="02020603050405020304" pitchFamily="18" charset="0"/>
              </a:rPr>
              <a:t>nonpipeline circuits, we will have </a:t>
            </a:r>
            <a:r>
              <a:rPr lang="en-US" sz="2000" b="1" dirty="0" err="1" smtClean="0">
                <a:solidFill>
                  <a:srgbClr val="00B050"/>
                </a:solidFill>
                <a:latin typeface="Times New Roman" panose="02020603050405020304" pitchFamily="18" charset="0"/>
                <a:cs typeface="Times New Roman" panose="02020603050405020304" pitchFamily="18" charset="0"/>
              </a:rPr>
              <a:t>tn</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smtClean="0">
                <a:solidFill>
                  <a:srgbClr val="00B050"/>
                </a:solidFill>
                <a:latin typeface="Times New Roman" panose="02020603050405020304" pitchFamily="18" charset="0"/>
                <a:cs typeface="Times New Roman" panose="02020603050405020304" pitchFamily="18" charset="0"/>
              </a:rPr>
              <a:t>k*tp</a:t>
            </a:r>
            <a:r>
              <a:rPr lang="en-US" sz="2000" dirty="0" smtClean="0">
                <a:solidFill>
                  <a:schemeClr val="tx1"/>
                </a:solidFill>
                <a:latin typeface="Times New Roman" panose="02020603050405020304" pitchFamily="18" charset="0"/>
                <a:cs typeface="Times New Roman" panose="02020603050405020304" pitchFamily="18" charset="0"/>
              </a:rPr>
              <a:t>. So the speedup </a:t>
            </a:r>
            <a:r>
              <a:rPr lang="en-US" sz="2000" dirty="0">
                <a:solidFill>
                  <a:schemeClr val="tx1"/>
                </a:solidFill>
                <a:latin typeface="Times New Roman" panose="02020603050405020304" pitchFamily="18" charset="0"/>
                <a:cs typeface="Times New Roman" panose="02020603050405020304" pitchFamily="18" charset="0"/>
              </a:rPr>
              <a:t>reduces </a:t>
            </a:r>
            <a:r>
              <a:rPr lang="en-US" sz="2000" dirty="0" smtClean="0">
                <a:solidFill>
                  <a:schemeClr val="tx1"/>
                </a:solidFill>
                <a:latin typeface="Times New Roman" panose="02020603050405020304" pitchFamily="18" charset="0"/>
                <a:cs typeface="Times New Roman" panose="02020603050405020304" pitchFamily="18" charset="0"/>
              </a:rPr>
              <a:t>to:</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algn="l"/>
            <a:endParaRPr lang="en-US" sz="2400" b="1" dirty="0" smtClean="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37" y="2238167"/>
            <a:ext cx="2066925" cy="14123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870" y="4824859"/>
            <a:ext cx="2528457" cy="13575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245423"/>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20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EXAMPLE ON SPEED CALCULATION</a:t>
            </a:r>
            <a:endParaRPr lang="en-US" sz="36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896225" cy="502405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720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ARITHMETIC PIPELINE </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8229600" cy="5105400"/>
          </a:xfrm>
        </p:spPr>
        <p:txBody>
          <a:bodyPr>
            <a:normAutofit/>
          </a:bodyPr>
          <a:lstStyle/>
          <a:p>
            <a:pPr marL="342900" indent="-342900" algn="just">
              <a:buFont typeface="Arial" panose="020B0604020202020204" pitchFamily="34" charset="0"/>
              <a:buChar char="•"/>
            </a:pPr>
            <a:r>
              <a:rPr lang="en-US" sz="2000" b="1" u="sng" dirty="0" smtClean="0">
                <a:solidFill>
                  <a:schemeClr val="tx1"/>
                </a:solidFill>
                <a:latin typeface="Times New Roman" panose="02020603050405020304" pitchFamily="18" charset="0"/>
                <a:cs typeface="Times New Roman" panose="02020603050405020304" pitchFamily="18" charset="0"/>
              </a:rPr>
              <a:t>Pipeline </a:t>
            </a:r>
            <a:r>
              <a:rPr lang="en-US" sz="2000" b="1" u="sng" dirty="0">
                <a:solidFill>
                  <a:schemeClr val="tx1"/>
                </a:solidFill>
                <a:latin typeface="Times New Roman" panose="02020603050405020304" pitchFamily="18" charset="0"/>
                <a:cs typeface="Times New Roman" panose="02020603050405020304" pitchFamily="18" charset="0"/>
              </a:rPr>
              <a:t>arithmetic units </a:t>
            </a:r>
            <a:r>
              <a:rPr lang="en-US" sz="2000" dirty="0">
                <a:solidFill>
                  <a:schemeClr val="tx1"/>
                </a:solidFill>
                <a:latin typeface="Times New Roman" panose="02020603050405020304" pitchFamily="18" charset="0"/>
                <a:cs typeface="Times New Roman" panose="02020603050405020304" pitchFamily="18" charset="0"/>
              </a:rPr>
              <a:t>are usually found in very high speed </a:t>
            </a:r>
            <a:r>
              <a:rPr lang="en-US" sz="2000" dirty="0" smtClean="0">
                <a:solidFill>
                  <a:schemeClr val="tx1"/>
                </a:solidFill>
                <a:latin typeface="Times New Roman" panose="02020603050405020304" pitchFamily="18" charset="0"/>
                <a:cs typeface="Times New Roman" panose="02020603050405020304" pitchFamily="18" charset="0"/>
              </a:rPr>
              <a:t>computers. They are </a:t>
            </a:r>
            <a:r>
              <a:rPr lang="en-US" sz="2000" dirty="0">
                <a:solidFill>
                  <a:schemeClr val="tx1"/>
                </a:solidFill>
                <a:latin typeface="Times New Roman" panose="02020603050405020304" pitchFamily="18" charset="0"/>
                <a:cs typeface="Times New Roman" panose="02020603050405020304" pitchFamily="18" charset="0"/>
              </a:rPr>
              <a:t>used to implement floating-point operations, multiplication of </a:t>
            </a:r>
            <a:r>
              <a:rPr lang="en-US" sz="2000" dirty="0" smtClean="0">
                <a:solidFill>
                  <a:schemeClr val="tx1"/>
                </a:solidFill>
                <a:latin typeface="Times New Roman" panose="02020603050405020304" pitchFamily="18" charset="0"/>
                <a:cs typeface="Times New Roman" panose="02020603050405020304" pitchFamily="18" charset="0"/>
              </a:rPr>
              <a:t>fixed-point numbers</a:t>
            </a:r>
            <a:r>
              <a:rPr lang="en-US" sz="2000" dirty="0">
                <a:solidFill>
                  <a:schemeClr val="tx1"/>
                </a:solidFill>
                <a:latin typeface="Times New Roman" panose="02020603050405020304" pitchFamily="18" charset="0"/>
                <a:cs typeface="Times New Roman" panose="02020603050405020304" pitchFamily="18" charset="0"/>
              </a:rPr>
              <a:t>, and similar computations encountered in scientific problems. </a:t>
            </a: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algn="l"/>
            <a:r>
              <a:rPr lang="en-US" sz="2400" b="1" dirty="0" smtClean="0">
                <a:solidFill>
                  <a:schemeClr val="tx1"/>
                </a:solidFill>
                <a:latin typeface="Times New Roman" panose="02020603050405020304" pitchFamily="18" charset="0"/>
                <a:cs typeface="Times New Roman" panose="02020603050405020304" pitchFamily="18" charset="0"/>
              </a:rPr>
              <a:t>EXAPLE:</a:t>
            </a:r>
          </a:p>
          <a:p>
            <a:pPr algn="l"/>
            <a:endParaRPr lang="en-US" sz="2400" b="1" dirty="0" smtClean="0">
              <a:solidFill>
                <a:schemeClr val="tx1"/>
              </a:solidFill>
              <a:latin typeface="Times New Roman" panose="02020603050405020304" pitchFamily="18" charset="0"/>
              <a:cs typeface="Times New Roman" panose="02020603050405020304" pitchFamily="18" charset="0"/>
            </a:endParaRPr>
          </a:p>
          <a:p>
            <a:r>
              <a:rPr lang="en-US" sz="2400" b="1" dirty="0" smtClean="0">
                <a:solidFill>
                  <a:schemeClr val="tx1"/>
                </a:solidFill>
                <a:latin typeface="Times New Roman" panose="02020603050405020304" pitchFamily="18" charset="0"/>
                <a:cs typeface="Times New Roman" panose="02020603050405020304" pitchFamily="18" charset="0"/>
              </a:rPr>
              <a:t>FLOATING POINT ADDER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0077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ARITHMETIC PIPELINE </a:t>
            </a:r>
            <a:endParaRPr lang="en-US" sz="36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772400" cy="518599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713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ARITHMETIC PIPELINE </a:t>
            </a:r>
            <a:endParaRPr lang="en-US" sz="36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94" y="2286000"/>
            <a:ext cx="3273306"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43000"/>
            <a:ext cx="1546956" cy="6921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2362200"/>
            <a:ext cx="1546956" cy="696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1" y="3687957"/>
            <a:ext cx="1546956" cy="3506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1556" y="4739173"/>
            <a:ext cx="1548000" cy="366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943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Parallel Processing </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8229600" cy="5334000"/>
          </a:xfrm>
        </p:spPr>
        <p:txBody>
          <a:bodyPr>
            <a:normAutofit fontScale="92500" lnSpcReduction="10000"/>
          </a:bodyPr>
          <a:lstStyle/>
          <a:p>
            <a:pPr marL="342900" indent="-342900" algn="just">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Parallel processing </a:t>
            </a:r>
            <a:r>
              <a:rPr lang="en-US" sz="2400" dirty="0">
                <a:solidFill>
                  <a:schemeClr val="tx1"/>
                </a:solidFill>
                <a:latin typeface="Times New Roman" panose="02020603050405020304" pitchFamily="18" charset="0"/>
                <a:cs typeface="Times New Roman" panose="02020603050405020304" pitchFamily="18" charset="0"/>
              </a:rPr>
              <a:t>is a term used to denote a large class of techniques that are </a:t>
            </a:r>
            <a:r>
              <a:rPr lang="en-US" sz="2400" dirty="0" smtClean="0">
                <a:solidFill>
                  <a:schemeClr val="tx1"/>
                </a:solidFill>
                <a:latin typeface="Times New Roman" panose="02020603050405020304" pitchFamily="18" charset="0"/>
                <a:cs typeface="Times New Roman" panose="02020603050405020304" pitchFamily="18" charset="0"/>
              </a:rPr>
              <a:t>used </a:t>
            </a:r>
            <a:r>
              <a:rPr lang="en-US" sz="2400" dirty="0">
                <a:solidFill>
                  <a:schemeClr val="tx1"/>
                </a:solidFill>
                <a:latin typeface="Times New Roman" panose="02020603050405020304" pitchFamily="18" charset="0"/>
                <a:cs typeface="Times New Roman" panose="02020603050405020304" pitchFamily="18" charset="0"/>
              </a:rPr>
              <a:t>to provide simultaneous </a:t>
            </a:r>
            <a:r>
              <a:rPr lang="en-US" sz="2400" dirty="0" smtClean="0">
                <a:solidFill>
                  <a:schemeClr val="tx1"/>
                </a:solidFill>
                <a:latin typeface="Times New Roman" panose="02020603050405020304" pitchFamily="18" charset="0"/>
                <a:cs typeface="Times New Roman" panose="02020603050405020304" pitchFamily="18" charset="0"/>
              </a:rPr>
              <a:t>data processing </a:t>
            </a:r>
            <a:r>
              <a:rPr lang="en-US" sz="2400" dirty="0">
                <a:solidFill>
                  <a:schemeClr val="tx1"/>
                </a:solidFill>
                <a:latin typeface="Times New Roman" panose="02020603050405020304" pitchFamily="18" charset="0"/>
                <a:cs typeface="Times New Roman" panose="02020603050405020304" pitchFamily="18" charset="0"/>
              </a:rPr>
              <a:t>tasks for the purpose of  </a:t>
            </a:r>
            <a:r>
              <a:rPr lang="en-US" sz="2400" dirty="0" smtClean="0">
                <a:solidFill>
                  <a:schemeClr val="tx1"/>
                </a:solidFill>
                <a:latin typeface="Times New Roman" panose="02020603050405020304" pitchFamily="18" charset="0"/>
                <a:cs typeface="Times New Roman" panose="02020603050405020304" pitchFamily="18" charset="0"/>
              </a:rPr>
              <a:t>increasing the computational </a:t>
            </a:r>
            <a:r>
              <a:rPr lang="en-US" sz="2400" dirty="0">
                <a:solidFill>
                  <a:schemeClr val="tx1"/>
                </a:solidFill>
                <a:latin typeface="Times New Roman" panose="02020603050405020304" pitchFamily="18" charset="0"/>
                <a:cs typeface="Times New Roman" panose="02020603050405020304" pitchFamily="18" charset="0"/>
              </a:rPr>
              <a:t>speed of a computer </a:t>
            </a:r>
            <a:r>
              <a:rPr lang="en-US" sz="2400" dirty="0" smtClean="0">
                <a:solidFill>
                  <a:schemeClr val="tx1"/>
                </a:solidFill>
                <a:latin typeface="Times New Roman" panose="02020603050405020304" pitchFamily="18" charset="0"/>
                <a:cs typeface="Times New Roman" panose="02020603050405020304" pitchFamily="18" charset="0"/>
              </a:rPr>
              <a:t>system.</a:t>
            </a:r>
          </a:p>
          <a:p>
            <a:pPr marL="342900" indent="-342900" algn="just">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concurrent </a:t>
            </a:r>
            <a:r>
              <a:rPr lang="en-US" sz="2400" dirty="0">
                <a:solidFill>
                  <a:schemeClr val="tx1"/>
                </a:solidFill>
                <a:latin typeface="Times New Roman" panose="02020603050405020304" pitchFamily="18" charset="0"/>
                <a:cs typeface="Times New Roman" panose="02020603050405020304" pitchFamily="18" charset="0"/>
              </a:rPr>
              <a:t>data processing to achieve faster  </a:t>
            </a:r>
            <a:r>
              <a:rPr lang="en-US" sz="2400" dirty="0" smtClean="0">
                <a:solidFill>
                  <a:schemeClr val="tx1"/>
                </a:solidFill>
                <a:latin typeface="Times New Roman" panose="02020603050405020304" pitchFamily="18" charset="0"/>
                <a:cs typeface="Times New Roman" panose="02020603050405020304" pitchFamily="18" charset="0"/>
              </a:rPr>
              <a:t>execution.</a:t>
            </a:r>
          </a:p>
          <a:p>
            <a:pPr algn="just"/>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The </a:t>
            </a:r>
            <a:r>
              <a:rPr lang="en-US" sz="2400" b="1" u="sng" dirty="0" smtClean="0">
                <a:solidFill>
                  <a:schemeClr val="tx1"/>
                </a:solidFill>
                <a:latin typeface="Times New Roman" panose="02020603050405020304" pitchFamily="18" charset="0"/>
                <a:cs typeface="Times New Roman" panose="02020603050405020304" pitchFamily="18" charset="0"/>
              </a:rPr>
              <a:t>purpose:</a:t>
            </a:r>
          </a:p>
          <a:p>
            <a:pPr marL="457200" indent="-457200" algn="just">
              <a:buFont typeface="+mj-lt"/>
              <a:buAutoNum type="arabicPeriod"/>
            </a:pPr>
            <a:r>
              <a:rPr lang="en-US" sz="2400" b="1" dirty="0" smtClean="0">
                <a:solidFill>
                  <a:srgbClr val="00B050"/>
                </a:solidFill>
                <a:latin typeface="Times New Roman" panose="02020603050405020304" pitchFamily="18" charset="0"/>
                <a:cs typeface="Times New Roman" panose="02020603050405020304" pitchFamily="18" charset="0"/>
              </a:rPr>
              <a:t>Speed </a:t>
            </a:r>
            <a:r>
              <a:rPr lang="en-US" sz="2400" b="1" dirty="0">
                <a:solidFill>
                  <a:srgbClr val="00B050"/>
                </a:solidFill>
                <a:latin typeface="Times New Roman" panose="02020603050405020304" pitchFamily="18" charset="0"/>
                <a:cs typeface="Times New Roman" panose="02020603050405020304" pitchFamily="18" charset="0"/>
              </a:rPr>
              <a:t>up the computer </a:t>
            </a:r>
            <a:r>
              <a:rPr lang="en-US" sz="2400" b="1" dirty="0" smtClean="0">
                <a:solidFill>
                  <a:srgbClr val="00B050"/>
                </a:solidFill>
                <a:latin typeface="Times New Roman" panose="02020603050405020304" pitchFamily="18" charset="0"/>
                <a:cs typeface="Times New Roman" panose="02020603050405020304" pitchFamily="18" charset="0"/>
              </a:rPr>
              <a:t>processing capability</a:t>
            </a:r>
          </a:p>
          <a:p>
            <a:pPr marL="457200" indent="-457200" algn="just">
              <a:buFont typeface="+mj-lt"/>
              <a:buAutoNum type="arabicPeriod"/>
            </a:pPr>
            <a:r>
              <a:rPr lang="en-US" sz="2400" b="1" dirty="0">
                <a:solidFill>
                  <a:srgbClr val="00B050"/>
                </a:solidFill>
                <a:latin typeface="Times New Roman" panose="02020603050405020304" pitchFamily="18" charset="0"/>
                <a:cs typeface="Times New Roman" panose="02020603050405020304" pitchFamily="18" charset="0"/>
              </a:rPr>
              <a:t>I</a:t>
            </a:r>
            <a:r>
              <a:rPr lang="en-US" sz="2400" b="1" dirty="0" smtClean="0">
                <a:solidFill>
                  <a:srgbClr val="00B050"/>
                </a:solidFill>
                <a:latin typeface="Times New Roman" panose="02020603050405020304" pitchFamily="18" charset="0"/>
                <a:cs typeface="Times New Roman" panose="02020603050405020304" pitchFamily="18" charset="0"/>
              </a:rPr>
              <a:t>ncrease the throughput</a:t>
            </a:r>
          </a:p>
          <a:p>
            <a:pPr algn="just"/>
            <a:r>
              <a:rPr lang="en-US" sz="2400" b="1" i="1" dirty="0" smtClean="0">
                <a:solidFill>
                  <a:schemeClr val="tx1"/>
                </a:solidFill>
                <a:latin typeface="Times New Roman" panose="02020603050405020304" pitchFamily="18" charset="0"/>
                <a:cs typeface="Times New Roman" panose="02020603050405020304" pitchFamily="18" charset="0"/>
              </a:rPr>
              <a:t>      Throughput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the amount of processing that can be accomplished during a given interval of time. </a:t>
            </a:r>
          </a:p>
          <a:p>
            <a:pPr algn="just"/>
            <a:endParaRPr lang="en-US" sz="2400" b="1" dirty="0" smtClean="0">
              <a:solidFill>
                <a:srgbClr val="00B050"/>
              </a:solidFill>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The side effects</a:t>
            </a:r>
          </a:p>
          <a:p>
            <a:pPr marL="457200" indent="-457200" algn="just">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The amount of </a:t>
            </a:r>
            <a:r>
              <a:rPr lang="en-US" sz="2400" b="1" dirty="0" smtClean="0">
                <a:solidFill>
                  <a:srgbClr val="FF0000"/>
                </a:solidFill>
                <a:latin typeface="Times New Roman" panose="02020603050405020304" pitchFamily="18" charset="0"/>
                <a:cs typeface="Times New Roman" panose="02020603050405020304" pitchFamily="18" charset="0"/>
              </a:rPr>
              <a:t>hardware increases</a:t>
            </a:r>
          </a:p>
          <a:p>
            <a:pPr marL="457200" indent="-457200" algn="just">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T</a:t>
            </a:r>
            <a:r>
              <a:rPr lang="en-US" sz="2400" b="1" dirty="0" smtClean="0">
                <a:solidFill>
                  <a:srgbClr val="FF0000"/>
                </a:solidFill>
                <a:latin typeface="Times New Roman" panose="02020603050405020304" pitchFamily="18" charset="0"/>
                <a:cs typeface="Times New Roman" panose="02020603050405020304" pitchFamily="18" charset="0"/>
              </a:rPr>
              <a:t>he </a:t>
            </a:r>
            <a:r>
              <a:rPr lang="en-US" sz="2400" b="1" dirty="0">
                <a:solidFill>
                  <a:srgbClr val="FF0000"/>
                </a:solidFill>
                <a:latin typeface="Times New Roman" panose="02020603050405020304" pitchFamily="18" charset="0"/>
                <a:cs typeface="Times New Roman" panose="02020603050405020304" pitchFamily="18" charset="0"/>
              </a:rPr>
              <a:t>cost of the </a:t>
            </a:r>
            <a:r>
              <a:rPr lang="en-US" sz="2400" b="1" dirty="0" smtClean="0">
                <a:solidFill>
                  <a:srgbClr val="FF0000"/>
                </a:solidFill>
                <a:latin typeface="Times New Roman" panose="02020603050405020304" pitchFamily="18" charset="0"/>
                <a:cs typeface="Times New Roman" panose="02020603050405020304" pitchFamily="18" charset="0"/>
              </a:rPr>
              <a:t>system </a:t>
            </a:r>
            <a:r>
              <a:rPr lang="en-US" sz="2400" b="1" dirty="0">
                <a:solidFill>
                  <a:srgbClr val="FF0000"/>
                </a:solidFill>
                <a:latin typeface="Times New Roman" panose="02020603050405020304" pitchFamily="18" charset="0"/>
                <a:cs typeface="Times New Roman" panose="02020603050405020304" pitchFamily="18" charset="0"/>
              </a:rPr>
              <a:t>increases</a:t>
            </a:r>
            <a:r>
              <a:rPr lang="en-US" sz="2400" b="1" dirty="0" smtClean="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a:p>
            <a:pPr algn="just"/>
            <a:endParaRPr lang="en-US" sz="2400" dirty="0" smtClean="0">
              <a:solidFill>
                <a:schemeClr val="tx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6" name="Rectangle 5"/>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47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ARITHMETIC PIPELINE EXAMPLE</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8229600" cy="5105400"/>
          </a:xfrm>
        </p:spPr>
        <p:txBody>
          <a:bodyPr>
            <a:normAutofit lnSpcReduction="10000"/>
          </a:bodyPr>
          <a:lstStyle/>
          <a:p>
            <a:pPr marL="342900" indent="-342900" algn="just">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Suppose </a:t>
            </a:r>
            <a:r>
              <a:rPr lang="en-US" sz="2000" b="1" dirty="0">
                <a:solidFill>
                  <a:schemeClr val="tx1"/>
                </a:solidFill>
                <a:latin typeface="Times New Roman" panose="02020603050405020304" pitchFamily="18" charset="0"/>
                <a:cs typeface="Times New Roman" panose="02020603050405020304" pitchFamily="18" charset="0"/>
              </a:rPr>
              <a:t>that the time delays of the four segments </a:t>
            </a:r>
            <a:r>
              <a:rPr lang="en-US" sz="2000" b="1" dirty="0" smtClean="0">
                <a:solidFill>
                  <a:schemeClr val="tx1"/>
                </a:solidFill>
                <a:latin typeface="Times New Roman" panose="02020603050405020304" pitchFamily="18" charset="0"/>
                <a:cs typeface="Times New Roman" panose="02020603050405020304" pitchFamily="18" charset="0"/>
              </a:rPr>
              <a:t>are as following:</a:t>
            </a:r>
          </a:p>
          <a:p>
            <a:pPr marL="457200" indent="-457200" algn="just">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t1 </a:t>
            </a:r>
            <a:r>
              <a:rPr lang="en-US" sz="2000" dirty="0">
                <a:solidFill>
                  <a:schemeClr val="tx1"/>
                </a:solidFill>
                <a:latin typeface="Times New Roman" panose="02020603050405020304" pitchFamily="18" charset="0"/>
                <a:cs typeface="Times New Roman" panose="02020603050405020304" pitchFamily="18" charset="0"/>
              </a:rPr>
              <a:t>= 60 </a:t>
            </a:r>
            <a:r>
              <a:rPr lang="en-US" sz="2000" dirty="0" smtClean="0">
                <a:solidFill>
                  <a:schemeClr val="tx1"/>
                </a:solidFill>
                <a:latin typeface="Times New Roman" panose="02020603050405020304" pitchFamily="18" charset="0"/>
                <a:cs typeface="Times New Roman" panose="02020603050405020304" pitchFamily="18" charset="0"/>
              </a:rPr>
              <a:t>ns</a:t>
            </a:r>
          </a:p>
          <a:p>
            <a:pPr marL="457200" indent="-457200" algn="just">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t2 </a:t>
            </a:r>
            <a:r>
              <a:rPr lang="en-US" sz="2000" dirty="0">
                <a:solidFill>
                  <a:schemeClr val="tx1"/>
                </a:solidFill>
                <a:latin typeface="Times New Roman" panose="02020603050405020304" pitchFamily="18" charset="0"/>
                <a:cs typeface="Times New Roman" panose="02020603050405020304" pitchFamily="18" charset="0"/>
              </a:rPr>
              <a:t>= 70 </a:t>
            </a:r>
            <a:r>
              <a:rPr lang="en-US" sz="2000" dirty="0" smtClean="0">
                <a:solidFill>
                  <a:schemeClr val="tx1"/>
                </a:solidFill>
                <a:latin typeface="Times New Roman" panose="02020603050405020304" pitchFamily="18" charset="0"/>
                <a:cs typeface="Times New Roman" panose="02020603050405020304" pitchFamily="18" charset="0"/>
              </a:rPr>
              <a:t>ns</a:t>
            </a:r>
          </a:p>
          <a:p>
            <a:pPr marL="457200" indent="-457200" algn="just">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t3 = </a:t>
            </a:r>
            <a:r>
              <a:rPr lang="en-US" sz="2000" dirty="0">
                <a:solidFill>
                  <a:schemeClr val="tx1"/>
                </a:solidFill>
                <a:latin typeface="Times New Roman" panose="02020603050405020304" pitchFamily="18" charset="0"/>
                <a:cs typeface="Times New Roman" panose="02020603050405020304" pitchFamily="18" charset="0"/>
              </a:rPr>
              <a:t>100 </a:t>
            </a:r>
            <a:r>
              <a:rPr lang="en-US" sz="2000" dirty="0" smtClean="0">
                <a:solidFill>
                  <a:schemeClr val="tx1"/>
                </a:solidFill>
                <a:latin typeface="Times New Roman" panose="02020603050405020304" pitchFamily="18" charset="0"/>
                <a:cs typeface="Times New Roman" panose="02020603050405020304" pitchFamily="18" charset="0"/>
              </a:rPr>
              <a:t>ns</a:t>
            </a:r>
          </a:p>
          <a:p>
            <a:pPr marL="457200" indent="-457200" algn="just">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t4 </a:t>
            </a:r>
            <a:r>
              <a:rPr lang="en-US" sz="2000" dirty="0">
                <a:solidFill>
                  <a:schemeClr val="tx1"/>
                </a:solidFill>
                <a:latin typeface="Times New Roman" panose="02020603050405020304" pitchFamily="18" charset="0"/>
                <a:cs typeface="Times New Roman" panose="02020603050405020304" pitchFamily="18" charset="0"/>
              </a:rPr>
              <a:t>= 80 </a:t>
            </a:r>
            <a:r>
              <a:rPr lang="en-US" sz="2000" dirty="0" smtClean="0">
                <a:solidFill>
                  <a:schemeClr val="tx1"/>
                </a:solidFill>
                <a:latin typeface="Times New Roman" panose="02020603050405020304" pitchFamily="18" charset="0"/>
                <a:cs typeface="Times New Roman" panose="02020603050405020304" pitchFamily="18" charset="0"/>
              </a:rPr>
              <a:t>ns</a:t>
            </a:r>
          </a:p>
          <a:p>
            <a:pPr marL="457200" indent="-457200" algn="just">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interface registers have a delay of </a:t>
            </a:r>
            <a:r>
              <a:rPr lang="en-US" sz="2000" dirty="0" err="1">
                <a:solidFill>
                  <a:schemeClr val="tx1"/>
                </a:solidFill>
                <a:latin typeface="Times New Roman" panose="02020603050405020304" pitchFamily="18" charset="0"/>
                <a:cs typeface="Times New Roman" panose="02020603050405020304" pitchFamily="18" charset="0"/>
              </a:rPr>
              <a:t>tr</a:t>
            </a:r>
            <a:r>
              <a:rPr lang="en-US" sz="2000" dirty="0">
                <a:solidFill>
                  <a:schemeClr val="tx1"/>
                </a:solidFill>
                <a:latin typeface="Times New Roman" panose="02020603050405020304" pitchFamily="18" charset="0"/>
                <a:cs typeface="Times New Roman" panose="02020603050405020304" pitchFamily="18" charset="0"/>
              </a:rPr>
              <a:t> = 10 </a:t>
            </a:r>
            <a:r>
              <a:rPr lang="en-US" sz="2000" dirty="0" smtClean="0">
                <a:solidFill>
                  <a:schemeClr val="tx1"/>
                </a:solidFill>
                <a:latin typeface="Times New Roman" panose="02020603050405020304" pitchFamily="18" charset="0"/>
                <a:cs typeface="Times New Roman" panose="02020603050405020304" pitchFamily="18" charset="0"/>
              </a:rPr>
              <a:t>ns.</a:t>
            </a:r>
          </a:p>
          <a:p>
            <a:r>
              <a:rPr lang="en-US" sz="2400" b="1" u="sng" dirty="0" smtClean="0">
                <a:solidFill>
                  <a:schemeClr val="tx1"/>
                </a:solidFill>
                <a:latin typeface="Times New Roman" panose="02020603050405020304" pitchFamily="18" charset="0"/>
                <a:cs typeface="Times New Roman" panose="02020603050405020304" pitchFamily="18" charset="0"/>
              </a:rPr>
              <a:t>Pipeline</a:t>
            </a:r>
          </a:p>
          <a:p>
            <a:pPr marL="342900" indent="-342900" algn="just">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clock </a:t>
            </a:r>
            <a:r>
              <a:rPr lang="en-US" sz="2000" dirty="0" smtClean="0">
                <a:solidFill>
                  <a:schemeClr val="tx1"/>
                </a:solidFill>
                <a:latin typeface="Times New Roman" panose="02020603050405020304" pitchFamily="18" charset="0"/>
                <a:cs typeface="Times New Roman" panose="02020603050405020304" pitchFamily="18" charset="0"/>
              </a:rPr>
              <a:t>cycle </a:t>
            </a:r>
            <a:r>
              <a:rPr lang="en-US" sz="2000" dirty="0">
                <a:solidFill>
                  <a:schemeClr val="tx1"/>
                </a:solidFill>
                <a:latin typeface="Times New Roman" panose="02020603050405020304" pitchFamily="18" charset="0"/>
                <a:cs typeface="Times New Roman" panose="02020603050405020304" pitchFamily="18" charset="0"/>
              </a:rPr>
              <a:t>is chosen to </a:t>
            </a:r>
            <a:r>
              <a:rPr lang="en-US" sz="2000" dirty="0" smtClean="0">
                <a:solidFill>
                  <a:schemeClr val="tx1"/>
                </a:solidFill>
                <a:latin typeface="Times New Roman" panose="02020603050405020304" pitchFamily="18" charset="0"/>
                <a:cs typeface="Times New Roman" panose="02020603050405020304" pitchFamily="18" charset="0"/>
              </a:rPr>
              <a:t>be:</a:t>
            </a:r>
          </a:p>
          <a:p>
            <a:pPr algn="just"/>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t3 + </a:t>
            </a:r>
            <a:r>
              <a:rPr lang="en-US" sz="2000" dirty="0" err="1" smtClean="0">
                <a:solidFill>
                  <a:schemeClr val="tx1"/>
                </a:solidFill>
                <a:latin typeface="Times New Roman" panose="02020603050405020304" pitchFamily="18" charset="0"/>
                <a:cs typeface="Times New Roman" panose="02020603050405020304" pitchFamily="18" charset="0"/>
              </a:rPr>
              <a:t>tr</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110 ns. </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400" b="1" u="sng" dirty="0">
                <a:solidFill>
                  <a:schemeClr val="tx1"/>
                </a:solidFill>
                <a:latin typeface="Times New Roman" panose="02020603050405020304" pitchFamily="18" charset="0"/>
                <a:cs typeface="Times New Roman" panose="02020603050405020304" pitchFamily="18" charset="0"/>
              </a:rPr>
              <a:t>N</a:t>
            </a:r>
            <a:r>
              <a:rPr lang="en-US" sz="2400" b="1" u="sng" dirty="0" smtClean="0">
                <a:solidFill>
                  <a:schemeClr val="tx1"/>
                </a:solidFill>
                <a:latin typeface="Times New Roman" panose="02020603050405020304" pitchFamily="18" charset="0"/>
                <a:cs typeface="Times New Roman" panose="02020603050405020304" pitchFamily="18" charset="0"/>
              </a:rPr>
              <a:t>on </a:t>
            </a:r>
            <a:r>
              <a:rPr lang="en-US" sz="2400" b="1" u="sng" dirty="0">
                <a:solidFill>
                  <a:schemeClr val="tx1"/>
                </a:solidFill>
                <a:latin typeface="Times New Roman" panose="02020603050405020304" pitchFamily="18" charset="0"/>
                <a:cs typeface="Times New Roman" panose="02020603050405020304" pitchFamily="18" charset="0"/>
              </a:rPr>
              <a:t>P</a:t>
            </a:r>
            <a:r>
              <a:rPr lang="en-US" sz="2400" b="1" u="sng" dirty="0" smtClean="0">
                <a:solidFill>
                  <a:schemeClr val="tx1"/>
                </a:solidFill>
                <a:latin typeface="Times New Roman" panose="02020603050405020304" pitchFamily="18" charset="0"/>
                <a:cs typeface="Times New Roman" panose="02020603050405020304" pitchFamily="18" charset="0"/>
              </a:rPr>
              <a:t>ipeline</a:t>
            </a:r>
            <a:endParaRPr lang="en-US" sz="2400" b="1" u="sng"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D</a:t>
            </a:r>
            <a:r>
              <a:rPr lang="en-US" sz="2000" dirty="0" smtClean="0">
                <a:solidFill>
                  <a:schemeClr val="tx1"/>
                </a:solidFill>
                <a:latin typeface="Times New Roman" panose="02020603050405020304" pitchFamily="18" charset="0"/>
                <a:cs typeface="Times New Roman" panose="02020603050405020304" pitchFamily="18" charset="0"/>
              </a:rPr>
              <a:t>elay </a:t>
            </a:r>
            <a:r>
              <a:rPr lang="en-US" sz="2000" dirty="0">
                <a:solidFill>
                  <a:schemeClr val="tx1"/>
                </a:solidFill>
                <a:latin typeface="Times New Roman" panose="02020603050405020304" pitchFamily="18" charset="0"/>
                <a:cs typeface="Times New Roman" panose="02020603050405020304" pitchFamily="18" charset="0"/>
              </a:rPr>
              <a:t>time </a:t>
            </a:r>
            <a:r>
              <a:rPr lang="en-US" sz="2000" dirty="0" err="1" smtClean="0">
                <a:solidFill>
                  <a:schemeClr val="tx1"/>
                </a:solidFill>
                <a:latin typeface="Times New Roman" panose="02020603050405020304" pitchFamily="18" charset="0"/>
                <a:cs typeface="Times New Roman" panose="02020603050405020304" pitchFamily="18" charset="0"/>
              </a:rPr>
              <a:t>tn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t1 </a:t>
            </a:r>
            <a:r>
              <a:rPr lang="en-US" sz="2000" dirty="0">
                <a:solidFill>
                  <a:schemeClr val="tx1"/>
                </a:solidFill>
                <a:latin typeface="Times New Roman" panose="02020603050405020304" pitchFamily="18" charset="0"/>
                <a:cs typeface="Times New Roman" panose="02020603050405020304" pitchFamily="18" charset="0"/>
              </a:rPr>
              <a:t>+ t2 + t3 + t4 + </a:t>
            </a:r>
            <a:r>
              <a:rPr lang="en-US" sz="2000" dirty="0" err="1">
                <a:solidFill>
                  <a:schemeClr val="tx1"/>
                </a:solidFill>
                <a:latin typeface="Times New Roman" panose="02020603050405020304" pitchFamily="18" charset="0"/>
                <a:cs typeface="Times New Roman" panose="02020603050405020304" pitchFamily="18" charset="0"/>
              </a:rPr>
              <a:t>tr</a:t>
            </a:r>
            <a:r>
              <a:rPr lang="en-US" sz="2000" dirty="0">
                <a:solidFill>
                  <a:schemeClr val="tx1"/>
                </a:solidFill>
                <a:latin typeface="Times New Roman" panose="02020603050405020304" pitchFamily="18" charset="0"/>
                <a:cs typeface="Times New Roman" panose="02020603050405020304" pitchFamily="18" charset="0"/>
              </a:rPr>
              <a:t> = 320 </a:t>
            </a:r>
            <a:r>
              <a:rPr lang="en-US" sz="2000" dirty="0" smtClean="0">
                <a:solidFill>
                  <a:schemeClr val="tx1"/>
                </a:solidFill>
                <a:latin typeface="Times New Roman" panose="02020603050405020304" pitchFamily="18" charset="0"/>
                <a:cs typeface="Times New Roman" panose="02020603050405020304" pitchFamily="18" charset="0"/>
              </a:rPr>
              <a:t>ns</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400" b="1" u="sng" dirty="0">
                <a:solidFill>
                  <a:schemeClr val="tx1"/>
                </a:solidFill>
                <a:latin typeface="Times New Roman" panose="02020603050405020304" pitchFamily="18" charset="0"/>
                <a:cs typeface="Times New Roman" panose="02020603050405020304" pitchFamily="18" charset="0"/>
              </a:rPr>
              <a:t>Speed up</a:t>
            </a:r>
          </a:p>
          <a:p>
            <a:pPr marL="342900" indent="-342900" algn="just">
              <a:buFont typeface="Arial" panose="020B0604020202020204" pitchFamily="34" charset="0"/>
              <a:buChar char="•"/>
            </a:pP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pipelined adder has a speedup of 320/110 = 2.9 over the </a:t>
            </a:r>
            <a:r>
              <a:rPr lang="en-US" sz="2000" dirty="0" smtClean="0">
                <a:solidFill>
                  <a:schemeClr val="tx1"/>
                </a:solidFill>
                <a:latin typeface="Times New Roman" panose="02020603050405020304" pitchFamily="18" charset="0"/>
                <a:cs typeface="Times New Roman" panose="02020603050405020304" pitchFamily="18" charset="0"/>
              </a:rPr>
              <a:t>non pipelined </a:t>
            </a:r>
            <a:r>
              <a:rPr lang="en-US" sz="2000" dirty="0">
                <a:solidFill>
                  <a:schemeClr val="tx1"/>
                </a:solidFill>
                <a:latin typeface="Times New Roman" panose="02020603050405020304" pitchFamily="18" charset="0"/>
                <a:cs typeface="Times New Roman" panose="02020603050405020304" pitchFamily="18" charset="0"/>
              </a:rPr>
              <a:t>adder. </a:t>
            </a:r>
            <a:endParaRPr lang="en-US" sz="2000" dirty="0" smtClean="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00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INSTRUCTION PIPELINE </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8229600" cy="5105400"/>
          </a:xfrm>
        </p:spPr>
        <p:txBody>
          <a:bodyPr>
            <a:normAutofit/>
          </a:bodyPr>
          <a:lstStyle/>
          <a:p>
            <a:pPr marL="342900" indent="-342900" algn="just">
              <a:buFont typeface="Arial" panose="020B0604020202020204" pitchFamily="34" charset="0"/>
              <a:buChar char="•"/>
            </a:pPr>
            <a:r>
              <a:rPr lang="en-US" sz="2000" b="1" u="sng" dirty="0">
                <a:solidFill>
                  <a:schemeClr val="tx1"/>
                </a:solidFill>
                <a:latin typeface="Times New Roman" panose="02020603050405020304" pitchFamily="18" charset="0"/>
                <a:cs typeface="Times New Roman" panose="02020603050405020304" pitchFamily="18" charset="0"/>
              </a:rPr>
              <a:t>An instruction pipeline </a:t>
            </a:r>
            <a:r>
              <a:rPr lang="en-US" sz="2000" dirty="0">
                <a:solidFill>
                  <a:schemeClr val="tx1"/>
                </a:solidFill>
                <a:latin typeface="Times New Roman" panose="02020603050405020304" pitchFamily="18" charset="0"/>
                <a:cs typeface="Times New Roman" panose="02020603050405020304" pitchFamily="18" charset="0"/>
              </a:rPr>
              <a:t>reads consecutive instructions from </a:t>
            </a:r>
            <a:r>
              <a:rPr lang="en-US" sz="2000" dirty="0" smtClean="0">
                <a:solidFill>
                  <a:schemeClr val="tx1"/>
                </a:solidFill>
                <a:latin typeface="Times New Roman" panose="02020603050405020304" pitchFamily="18" charset="0"/>
                <a:cs typeface="Times New Roman" panose="02020603050405020304" pitchFamily="18" charset="0"/>
              </a:rPr>
              <a:t>memory </a:t>
            </a:r>
            <a:r>
              <a:rPr lang="en-US" sz="2000" dirty="0">
                <a:solidFill>
                  <a:schemeClr val="tx1"/>
                </a:solidFill>
                <a:latin typeface="Times New Roman" panose="02020603050405020304" pitchFamily="18" charset="0"/>
                <a:cs typeface="Times New Roman" panose="02020603050405020304" pitchFamily="18" charset="0"/>
              </a:rPr>
              <a:t>while previous instructions are being executed in other segments. </a:t>
            </a:r>
            <a:r>
              <a:rPr lang="en-US" sz="2000" dirty="0" smtClean="0">
                <a:solidFill>
                  <a:schemeClr val="tx1"/>
                </a:solidFill>
                <a:latin typeface="Times New Roman" panose="02020603050405020304" pitchFamily="18" charset="0"/>
                <a:cs typeface="Times New Roman" panose="02020603050405020304" pitchFamily="18" charset="0"/>
              </a:rPr>
              <a:t>This </a:t>
            </a:r>
            <a:r>
              <a:rPr lang="en-US" sz="2000" dirty="0">
                <a:solidFill>
                  <a:schemeClr val="tx1"/>
                </a:solidFill>
                <a:latin typeface="Times New Roman" panose="02020603050405020304" pitchFamily="18" charset="0"/>
                <a:cs typeface="Times New Roman" panose="02020603050405020304" pitchFamily="18" charset="0"/>
              </a:rPr>
              <a:t>causes the instruction fetch and execute phases to overlap and perform </a:t>
            </a:r>
            <a:r>
              <a:rPr lang="en-US" sz="2000" dirty="0" smtClean="0">
                <a:solidFill>
                  <a:schemeClr val="tx1"/>
                </a:solidFill>
                <a:latin typeface="Times New Roman" panose="02020603050405020304" pitchFamily="18" charset="0"/>
                <a:cs typeface="Times New Roman" panose="02020603050405020304" pitchFamily="18" charset="0"/>
              </a:rPr>
              <a:t>simultaneous </a:t>
            </a:r>
            <a:r>
              <a:rPr lang="en-US" sz="2000" dirty="0">
                <a:solidFill>
                  <a:schemeClr val="tx1"/>
                </a:solidFill>
                <a:latin typeface="Times New Roman" panose="02020603050405020304" pitchFamily="18" charset="0"/>
                <a:cs typeface="Times New Roman" panose="02020603050405020304" pitchFamily="18" charset="0"/>
              </a:rPr>
              <a:t>operations</a:t>
            </a:r>
            <a:r>
              <a:rPr lang="en-US" sz="2000" dirty="0" smtClean="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000" b="1" u="sng" dirty="0" smtClean="0">
                <a:solidFill>
                  <a:schemeClr val="tx1"/>
                </a:solidFill>
                <a:latin typeface="Times New Roman" panose="02020603050405020304" pitchFamily="18" charset="0"/>
                <a:cs typeface="Times New Roman" panose="02020603050405020304" pitchFamily="18" charset="0"/>
              </a:rPr>
              <a:t>Simple Example:</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Consider a computer with an instruction fetch unit and an instruction </a:t>
            </a:r>
            <a:r>
              <a:rPr lang="en-US" sz="2000" dirty="0" smtClean="0">
                <a:solidFill>
                  <a:schemeClr val="tx1"/>
                </a:solidFill>
                <a:latin typeface="Times New Roman" panose="02020603050405020304" pitchFamily="18" charset="0"/>
                <a:cs typeface="Times New Roman" panose="02020603050405020304" pitchFamily="18" charset="0"/>
              </a:rPr>
              <a:t>execution </a:t>
            </a:r>
            <a:r>
              <a:rPr lang="en-US" sz="2000" dirty="0">
                <a:solidFill>
                  <a:schemeClr val="tx1"/>
                </a:solidFill>
                <a:latin typeface="Times New Roman" panose="02020603050405020304" pitchFamily="18" charset="0"/>
                <a:cs typeface="Times New Roman" panose="02020603050405020304" pitchFamily="18" charset="0"/>
              </a:rPr>
              <a:t>unit designed to provide a two-segment pipeline</a:t>
            </a:r>
            <a:r>
              <a:rPr lang="en-US" sz="2000" dirty="0" smtClean="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dirty="0" smtClean="0">
                <a:solidFill>
                  <a:schemeClr val="tx1"/>
                </a:solidFill>
                <a:latin typeface="Times New Roman" panose="02020603050405020304" pitchFamily="18" charset="0"/>
                <a:cs typeface="Times New Roman" panose="02020603050405020304" pitchFamily="18" charset="0"/>
              </a:rPr>
              <a:t>          2-segment pipelined                                      Non pipelined</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graphicFrame>
        <p:nvGraphicFramePr>
          <p:cNvPr id="4" name="جدول 3"/>
          <p:cNvGraphicFramePr>
            <a:graphicFrameLocks noGrp="1"/>
          </p:cNvGraphicFramePr>
          <p:nvPr>
            <p:extLst>
              <p:ext uri="{D42A27DB-BD31-4B8C-83A1-F6EECF244321}">
                <p14:modId xmlns:p14="http://schemas.microsoft.com/office/powerpoint/2010/main" val="1785330146"/>
              </p:ext>
            </p:extLst>
          </p:nvPr>
        </p:nvGraphicFramePr>
        <p:xfrm>
          <a:off x="990600" y="3581400"/>
          <a:ext cx="2438400" cy="1463040"/>
        </p:xfrm>
        <a:graphic>
          <a:graphicData uri="http://schemas.openxmlformats.org/drawingml/2006/table">
            <a:tbl>
              <a:tblPr firstRow="1" bandRow="1">
                <a:tableStyleId>{5940675A-B579-460E-94D1-54222C63F5DA}</a:tableStyleId>
              </a:tblPr>
              <a:tblGrid>
                <a:gridCol w="609600"/>
                <a:gridCol w="609600"/>
                <a:gridCol w="609600"/>
                <a:gridCol w="609600"/>
              </a:tblGrid>
              <a:tr h="256540">
                <a:tc>
                  <a:txBody>
                    <a:bodyPr/>
                    <a:lstStyle/>
                    <a:p>
                      <a:pPr algn="ctr"/>
                      <a:r>
                        <a:rPr lang="en-US" b="1" dirty="0" smtClean="0"/>
                        <a:t>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2</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3</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4</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6540">
                <a:tc>
                  <a:txBody>
                    <a:bodyPr/>
                    <a:lstStyle/>
                    <a:p>
                      <a:pPr algn="ctr"/>
                      <a:r>
                        <a:rPr lang="en-US" b="1" dirty="0" smtClean="0"/>
                        <a:t>F</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6540">
                <a:tc>
                  <a:txBody>
                    <a:bodyPr/>
                    <a:lstStyle/>
                    <a:p>
                      <a:pPr algn="ctr"/>
                      <a:endParaRPr lang="en-US"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b="1" dirty="0" smtClean="0"/>
                        <a:t>F</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6540">
                <a:tc>
                  <a:txBody>
                    <a:bodyPr/>
                    <a:lstStyle/>
                    <a:p>
                      <a:pPr algn="ct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b="1" dirty="0" smtClean="0"/>
                        <a:t>F</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928898775"/>
              </p:ext>
            </p:extLst>
          </p:nvPr>
        </p:nvGraphicFramePr>
        <p:xfrm>
          <a:off x="4038600" y="3581400"/>
          <a:ext cx="4343400" cy="1463040"/>
        </p:xfrm>
        <a:graphic>
          <a:graphicData uri="http://schemas.openxmlformats.org/drawingml/2006/table">
            <a:tbl>
              <a:tblPr firstRow="1" bandRow="1">
                <a:tableStyleId>{5940675A-B579-460E-94D1-54222C63F5DA}</a:tableStyleId>
              </a:tblPr>
              <a:tblGrid>
                <a:gridCol w="723900"/>
                <a:gridCol w="723900"/>
                <a:gridCol w="723900"/>
                <a:gridCol w="723900"/>
                <a:gridCol w="723900"/>
                <a:gridCol w="723900"/>
              </a:tblGrid>
              <a:tr h="365400">
                <a:tc>
                  <a:txBody>
                    <a:bodyPr/>
                    <a:lstStyle/>
                    <a:p>
                      <a:pPr marL="0" algn="ctr" defTabSz="914400" rtl="0" eaLnBrk="1" latinLnBrk="0" hangingPunct="1"/>
                      <a:r>
                        <a:rPr lang="en-US" sz="1800" b="1" kern="1200" dirty="0" smtClean="0">
                          <a:solidFill>
                            <a:schemeClr val="tx1"/>
                          </a:solidFill>
                          <a:latin typeface="+mn-lt"/>
                          <a:ea typeface="+mn-ea"/>
                          <a:cs typeface="+mn-cs"/>
                        </a:rPr>
                        <a:t>1</a:t>
                      </a:r>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800" b="1" kern="1200" dirty="0" smtClean="0">
                          <a:solidFill>
                            <a:schemeClr val="tx1"/>
                          </a:solidFill>
                          <a:latin typeface="+mn-lt"/>
                          <a:ea typeface="+mn-ea"/>
                          <a:cs typeface="+mn-cs"/>
                        </a:rPr>
                        <a:t>2</a:t>
                      </a:r>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800" b="1" kern="1200" dirty="0" smtClean="0">
                          <a:solidFill>
                            <a:schemeClr val="tx1"/>
                          </a:solidFill>
                          <a:latin typeface="+mn-lt"/>
                          <a:ea typeface="+mn-ea"/>
                          <a:cs typeface="+mn-cs"/>
                        </a:rPr>
                        <a:t>3</a:t>
                      </a:r>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800" b="1" kern="1200" dirty="0" smtClean="0">
                          <a:solidFill>
                            <a:schemeClr val="tx1"/>
                          </a:solidFill>
                          <a:latin typeface="+mn-lt"/>
                          <a:ea typeface="+mn-ea"/>
                          <a:cs typeface="+mn-cs"/>
                        </a:rPr>
                        <a:t>4</a:t>
                      </a:r>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800" b="1" kern="1200" dirty="0" smtClean="0">
                          <a:solidFill>
                            <a:schemeClr val="tx1"/>
                          </a:solidFill>
                          <a:latin typeface="+mn-lt"/>
                          <a:ea typeface="+mn-ea"/>
                          <a:cs typeface="+mn-cs"/>
                        </a:rPr>
                        <a:t>5</a:t>
                      </a:r>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800" b="1" kern="1200" dirty="0" smtClean="0">
                          <a:solidFill>
                            <a:schemeClr val="tx1"/>
                          </a:solidFill>
                          <a:latin typeface="+mn-lt"/>
                          <a:ea typeface="+mn-ea"/>
                          <a:cs typeface="+mn-cs"/>
                        </a:rPr>
                        <a:t>6</a:t>
                      </a:r>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65400">
                <a:tc>
                  <a:txBody>
                    <a:bodyPr/>
                    <a:lstStyle/>
                    <a:p>
                      <a:pPr marL="0" algn="ctr" defTabSz="914400" rtl="0" eaLnBrk="1" latinLnBrk="0" hangingPunct="1"/>
                      <a:r>
                        <a:rPr lang="en-US" sz="1800" b="1" kern="1200" dirty="0" smtClean="0">
                          <a:solidFill>
                            <a:schemeClr val="tx1"/>
                          </a:solidFill>
                          <a:latin typeface="+mn-lt"/>
                          <a:ea typeface="+mn-ea"/>
                          <a:cs typeface="+mn-cs"/>
                        </a:rPr>
                        <a:t>F</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tx1"/>
                          </a:solidFill>
                          <a:latin typeface="+mn-lt"/>
                          <a:ea typeface="+mn-ea"/>
                          <a:cs typeface="+mn-cs"/>
                        </a:rPr>
                        <a:t>E</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endParaRPr lang="en-US" sz="1800" b="1" kern="120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800" b="1" kern="120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65400">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800" b="1" kern="1200" dirty="0" smtClean="0">
                          <a:solidFill>
                            <a:schemeClr val="tx1"/>
                          </a:solidFill>
                          <a:latin typeface="+mn-lt"/>
                          <a:ea typeface="+mn-ea"/>
                          <a:cs typeface="+mn-cs"/>
                        </a:rPr>
                        <a:t>F</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tx1"/>
                          </a:solidFill>
                          <a:latin typeface="+mn-lt"/>
                          <a:ea typeface="+mn-ea"/>
                          <a:cs typeface="+mn-cs"/>
                        </a:rPr>
                        <a:t>E</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400">
                <a:tc>
                  <a:txBody>
                    <a:bodyPr/>
                    <a:lstStyle/>
                    <a:p>
                      <a:pPr marL="0" algn="ctr" defTabSz="914400" rtl="0" eaLnBrk="1" latinLnBrk="0" hangingPunct="1"/>
                      <a:endParaRPr lang="en-US" sz="1800" b="1" kern="120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endParaRPr lang="en-US" sz="1800" b="1"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800" b="1" kern="1200" dirty="0" smtClean="0">
                          <a:solidFill>
                            <a:schemeClr val="tx1"/>
                          </a:solidFill>
                          <a:latin typeface="+mn-lt"/>
                          <a:ea typeface="+mn-ea"/>
                          <a:cs typeface="+mn-cs"/>
                        </a:rPr>
                        <a:t>F</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smtClean="0">
                          <a:solidFill>
                            <a:schemeClr val="tx1"/>
                          </a:solidFill>
                          <a:latin typeface="+mn-lt"/>
                          <a:ea typeface="+mn-ea"/>
                          <a:cs typeface="+mn-cs"/>
                        </a:rPr>
                        <a:t>E</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826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INSTRUCTION PIPELINE </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199" y="1143000"/>
            <a:ext cx="4506037" cy="1676400"/>
          </a:xfrm>
        </p:spPr>
        <p:txBody>
          <a:bodyPr>
            <a:noAutofit/>
          </a:bodyPr>
          <a:lstStyle/>
          <a:p>
            <a:pPr marL="342900" indent="-342900" algn="just">
              <a:buFont typeface="Arial" panose="020B0604020202020204" pitchFamily="34" charset="0"/>
              <a:buChar char="•"/>
            </a:pPr>
            <a:r>
              <a:rPr lang="en-US" sz="2000" b="1" u="sng" dirty="0" smtClean="0">
                <a:solidFill>
                  <a:schemeClr val="tx1"/>
                </a:solidFill>
                <a:latin typeface="Times New Roman" panose="02020603050405020304" pitchFamily="18" charset="0"/>
                <a:cs typeface="Times New Roman" panose="02020603050405020304" pitchFamily="18" charset="0"/>
              </a:rPr>
              <a:t>NOTE 1</a:t>
            </a:r>
            <a:r>
              <a:rPr lang="en-US" sz="2000" dirty="0" smtClean="0">
                <a:solidFill>
                  <a:schemeClr val="tx1"/>
                </a:solidFill>
                <a:latin typeface="Times New Roman" panose="02020603050405020304" pitchFamily="18" charset="0"/>
                <a:cs typeface="Times New Roman" panose="02020603050405020304" pitchFamily="18" charset="0"/>
              </a:rPr>
              <a:t>: Computers </a:t>
            </a:r>
            <a:r>
              <a:rPr lang="en-US" sz="2000" dirty="0">
                <a:solidFill>
                  <a:schemeClr val="tx1"/>
                </a:solidFill>
                <a:latin typeface="Times New Roman" panose="02020603050405020304" pitchFamily="18" charset="0"/>
                <a:cs typeface="Times New Roman" panose="02020603050405020304" pitchFamily="18" charset="0"/>
              </a:rPr>
              <a:t>with complex instructions require other phases in addition to </a:t>
            </a:r>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fetch and execute to process an instruction </a:t>
            </a:r>
            <a:r>
              <a:rPr lang="en-US" sz="2000" dirty="0" smtClean="0">
                <a:solidFill>
                  <a:schemeClr val="tx1"/>
                </a:solidFill>
                <a:latin typeface="Times New Roman" panose="02020603050405020304" pitchFamily="18" charset="0"/>
                <a:cs typeface="Times New Roman" panose="02020603050405020304" pitchFamily="18" charset="0"/>
              </a:rPr>
              <a:t>completely.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22" t="7514" r="10267" b="7256"/>
          <a:stretch/>
        </p:blipFill>
        <p:spPr bwMode="auto">
          <a:xfrm>
            <a:off x="4963236" y="1164609"/>
            <a:ext cx="3875964" cy="18833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Subtitle 2"/>
          <p:cNvSpPr txBox="1">
            <a:spLocks/>
          </p:cNvSpPr>
          <p:nvPr/>
        </p:nvSpPr>
        <p:spPr>
          <a:xfrm>
            <a:off x="609600" y="3286836"/>
            <a:ext cx="8229600" cy="296156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US" sz="2000" b="1" u="sng" dirty="0" smtClean="0">
                <a:solidFill>
                  <a:schemeClr val="tx1"/>
                </a:solidFill>
                <a:latin typeface="Times New Roman" panose="02020603050405020304" pitchFamily="18" charset="0"/>
                <a:cs typeface="Times New Roman" panose="02020603050405020304" pitchFamily="18" charset="0"/>
              </a:rPr>
              <a:t>NOTE 2: </a:t>
            </a:r>
            <a:r>
              <a:rPr lang="en-US" sz="2000" dirty="0" smtClean="0">
                <a:solidFill>
                  <a:schemeClr val="tx1"/>
                </a:solidFill>
                <a:latin typeface="Times New Roman" panose="02020603050405020304" pitchFamily="18" charset="0"/>
                <a:cs typeface="Times New Roman" panose="02020603050405020304" pitchFamily="18" charset="0"/>
              </a:rPr>
              <a:t>Difficulties that will prevent the instruction pipeline from operating at its maximum rate.</a:t>
            </a:r>
          </a:p>
          <a:p>
            <a:pPr marL="457200" indent="-457200" algn="just">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Different segments may take different times to operate on the incoming information.</a:t>
            </a:r>
          </a:p>
          <a:p>
            <a:pPr marL="457200" indent="-457200" algn="just">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Some segments are skipped for certain operations. For example, a register mode instruction does not need an effective address calculation.</a:t>
            </a:r>
          </a:p>
          <a:p>
            <a:pPr marL="457200" indent="-457200" algn="just">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Two or more segments may require memory access at the same time, causing one segment to wait until another is finished with the memory.</a:t>
            </a:r>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147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INSTRUCTION PIPELINE </a:t>
            </a:r>
            <a:endParaRPr lang="en-US" sz="36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10" name="Subtitle 2"/>
          <p:cNvSpPr txBox="1">
            <a:spLocks/>
          </p:cNvSpPr>
          <p:nvPr/>
        </p:nvSpPr>
        <p:spPr>
          <a:xfrm>
            <a:off x="685800" y="914400"/>
            <a:ext cx="7772400" cy="3581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itchFamily="34" charset="0"/>
              <a:buChar char="•"/>
            </a:pPr>
            <a:r>
              <a:rPr lang="en-US" sz="2000" b="1" u="sng" dirty="0">
                <a:solidFill>
                  <a:schemeClr val="tx1"/>
                </a:solidFill>
                <a:latin typeface="Times New Roman" panose="02020603050405020304" pitchFamily="18" charset="0"/>
                <a:cs typeface="Times New Roman" panose="02020603050405020304" pitchFamily="18" charset="0"/>
              </a:rPr>
              <a:t>NOTE 3: </a:t>
            </a:r>
            <a:r>
              <a:rPr lang="en-US" sz="2000" dirty="0">
                <a:solidFill>
                  <a:schemeClr val="tx1"/>
                </a:solidFill>
                <a:latin typeface="Times New Roman" panose="02020603050405020304" pitchFamily="18" charset="0"/>
                <a:cs typeface="Times New Roman" panose="02020603050405020304" pitchFamily="18" charset="0"/>
              </a:rPr>
              <a:t>Memory access conflicts are sometimes resolved by using two memory buses for accessing instructions and data in separate modules. In this way, an instruction word and a data word can be read simultaneously from two different modules. </a:t>
            </a:r>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itchFamily="34" charset="0"/>
              <a:buChar char="•"/>
            </a:pPr>
            <a:r>
              <a:rPr lang="en-US" sz="2000" b="1" u="sng" dirty="0">
                <a:solidFill>
                  <a:schemeClr val="tx1"/>
                </a:solidFill>
                <a:latin typeface="Times New Roman" panose="02020603050405020304" pitchFamily="18" charset="0"/>
                <a:cs typeface="Times New Roman" panose="02020603050405020304" pitchFamily="18" charset="0"/>
              </a:rPr>
              <a:t>NOTE 4: </a:t>
            </a:r>
            <a:r>
              <a:rPr lang="en-US" sz="2000" dirty="0">
                <a:solidFill>
                  <a:schemeClr val="tx1"/>
                </a:solidFill>
                <a:latin typeface="Times New Roman" panose="02020603050405020304" pitchFamily="18" charset="0"/>
                <a:cs typeface="Times New Roman" panose="02020603050405020304" pitchFamily="18" charset="0"/>
              </a:rPr>
              <a:t>The design of an instruction pipeline will be most efficient if the instruction cycle is divided into segments of equal duration. The time that each step takes to fulfill its function depends on the instruction and the way it is executed. </a:t>
            </a:r>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819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Autofit/>
          </a:bodyPr>
          <a:lstStyle/>
          <a:p>
            <a:r>
              <a:rPr lang="en-US" sz="2000" b="1" dirty="0" smtClean="0">
                <a:latin typeface="Times New Roman" panose="02020603050405020304" pitchFamily="18" charset="0"/>
                <a:cs typeface="Times New Roman" panose="02020603050405020304" pitchFamily="18" charset="0"/>
              </a:rPr>
              <a:t>EXAMPLE: FOUR-SEGMENT INSTRUCTION PIPELINE</a:t>
            </a:r>
            <a:endParaRPr lang="en-US" sz="20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
        <p:nvSpPr>
          <p:cNvPr id="3" name="مستطيل 2"/>
          <p:cNvSpPr/>
          <p:nvPr/>
        </p:nvSpPr>
        <p:spPr>
          <a:xfrm>
            <a:off x="4648200" y="1337608"/>
            <a:ext cx="4356000" cy="1938992"/>
          </a:xfrm>
          <a:prstGeom prst="rect">
            <a:avLst/>
          </a:prstGeom>
          <a:ln>
            <a:solidFill>
              <a:schemeClr val="tx1"/>
            </a:solidFill>
          </a:ln>
        </p:spPr>
        <p:txBody>
          <a:bodyPr wrap="square">
            <a:spAutoFit/>
          </a:bodyPr>
          <a:lstStyle/>
          <a:p>
            <a:r>
              <a:rPr lang="en-US" b="1" dirty="0">
                <a:latin typeface="Times New Roman" panose="02020603050405020304" pitchFamily="18" charset="0"/>
                <a:cs typeface="Times New Roman" panose="02020603050405020304" pitchFamily="18" charset="0"/>
              </a:rPr>
              <a:t>1. FI </a:t>
            </a:r>
            <a:r>
              <a:rPr lang="en-US" sz="1600" dirty="0">
                <a:latin typeface="Times New Roman" panose="02020603050405020304" pitchFamily="18" charset="0"/>
                <a:cs typeface="Times New Roman" panose="02020603050405020304" pitchFamily="18" charset="0"/>
              </a:rPr>
              <a:t>is the segment that fetches </a:t>
            </a:r>
            <a:r>
              <a:rPr lang="en-US" sz="1600" dirty="0" smtClean="0">
                <a:latin typeface="Times New Roman" panose="02020603050405020304" pitchFamily="18" charset="0"/>
                <a:cs typeface="Times New Roman" panose="02020603050405020304" pitchFamily="18" charset="0"/>
              </a:rPr>
              <a:t>an instruction</a:t>
            </a:r>
            <a:r>
              <a:rPr lang="en-US" sz="1600"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2. DA </a:t>
            </a:r>
            <a:r>
              <a:rPr lang="en-US" sz="1600" dirty="0">
                <a:latin typeface="Times New Roman" panose="02020603050405020304" pitchFamily="18" charset="0"/>
                <a:cs typeface="Times New Roman" panose="02020603050405020304" pitchFamily="18" charset="0"/>
              </a:rPr>
              <a:t>is the segment that decodes the instruction and calculates the </a:t>
            </a:r>
            <a:r>
              <a:rPr lang="en-US" sz="1600" dirty="0" smtClean="0">
                <a:latin typeface="Times New Roman" panose="02020603050405020304" pitchFamily="18" charset="0"/>
                <a:cs typeface="Times New Roman" panose="02020603050405020304" pitchFamily="18" charset="0"/>
              </a:rPr>
              <a:t>effective address</a:t>
            </a:r>
            <a:r>
              <a:rPr lang="en-US" sz="1600"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3. FO </a:t>
            </a:r>
            <a:r>
              <a:rPr lang="en-US" sz="1600" dirty="0">
                <a:latin typeface="Times New Roman" panose="02020603050405020304" pitchFamily="18" charset="0"/>
                <a:cs typeface="Times New Roman" panose="02020603050405020304" pitchFamily="18" charset="0"/>
              </a:rPr>
              <a:t>is the segment that fetches the operand. </a:t>
            </a:r>
          </a:p>
          <a:p>
            <a:r>
              <a:rPr lang="en-US" b="1" dirty="0">
                <a:latin typeface="Times New Roman" panose="02020603050405020304" pitchFamily="18" charset="0"/>
                <a:cs typeface="Times New Roman" panose="02020603050405020304" pitchFamily="18" charset="0"/>
              </a:rPr>
              <a:t>4. EX </a:t>
            </a:r>
            <a:r>
              <a:rPr lang="en-US" sz="1600" dirty="0">
                <a:latin typeface="Times New Roman" panose="02020603050405020304" pitchFamily="18" charset="0"/>
                <a:cs typeface="Times New Roman" panose="02020603050405020304" pitchFamily="18" charset="0"/>
              </a:rPr>
              <a:t>is the segment </a:t>
            </a:r>
            <a:r>
              <a:rPr lang="en-US" sz="1600" dirty="0" smtClean="0">
                <a:latin typeface="Times New Roman" panose="02020603050405020304" pitchFamily="18" charset="0"/>
                <a:cs typeface="Times New Roman" panose="02020603050405020304" pitchFamily="18" charset="0"/>
              </a:rPr>
              <a:t>that executes </a:t>
            </a:r>
            <a:r>
              <a:rPr lang="en-US" sz="1600" dirty="0">
                <a:latin typeface="Times New Roman" panose="02020603050405020304" pitchFamily="18" charset="0"/>
                <a:cs typeface="Times New Roman" panose="02020603050405020304" pitchFamily="18" charset="0"/>
              </a:rPr>
              <a:t>the instruction. </a:t>
            </a:r>
            <a:endParaRPr lang="en-US" dirty="0">
              <a:latin typeface="Times New Roman" panose="02020603050405020304" pitchFamily="18" charset="0"/>
              <a:cs typeface="Times New Roman" panose="02020603050405020304" pitchFamily="18" charset="0"/>
            </a:endParaRPr>
          </a:p>
        </p:txBody>
      </p:sp>
      <p:pic>
        <p:nvPicPr>
          <p:cNvPr id="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6266" r="23657"/>
          <a:stretch/>
        </p:blipFill>
        <p:spPr bwMode="auto">
          <a:xfrm>
            <a:off x="228600" y="1084639"/>
            <a:ext cx="4359079" cy="485896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581400"/>
            <a:ext cx="4326784"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969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CONFLICTS OF INSTRUCTION PIPELINE</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914" y="1447800"/>
            <a:ext cx="8432086" cy="3048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539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DATA DEPENDENCY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914400"/>
            <a:ext cx="8640762" cy="5248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624840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970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OPERAND FORWARDING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4250"/>
            <a:ext cx="8424862" cy="51117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739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DELAYED LOAD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914400"/>
            <a:ext cx="8569325" cy="52197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733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DELAYED LOAD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514600"/>
            <a:ext cx="3623269" cy="144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006533"/>
            <a:ext cx="4114800" cy="49370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0585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Parallel processing / levels </a:t>
            </a:r>
            <a:r>
              <a:rPr lang="en-US" sz="3600" b="1" dirty="0">
                <a:latin typeface="Times New Roman" panose="02020603050405020304" pitchFamily="18" charset="0"/>
                <a:cs typeface="Times New Roman" panose="02020603050405020304" pitchFamily="18" charset="0"/>
              </a:rPr>
              <a:t>of </a:t>
            </a:r>
            <a:r>
              <a:rPr lang="en-US" sz="3600" b="1" dirty="0" smtClean="0">
                <a:latin typeface="Times New Roman" panose="02020603050405020304" pitchFamily="18" charset="0"/>
                <a:cs typeface="Times New Roman" panose="02020603050405020304" pitchFamily="18" charset="0"/>
              </a:rPr>
              <a:t>complexity </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3733800" cy="3352800"/>
          </a:xfrm>
        </p:spPr>
        <p:txBody>
          <a:bodyPr>
            <a:normAutofit/>
          </a:bodyPr>
          <a:lstStyle/>
          <a:p>
            <a:pPr marL="342900" indent="-342900" algn="l">
              <a:buFont typeface="Arial" panose="020B0604020202020204" pitchFamily="34" charset="0"/>
              <a:buChar char="•"/>
            </a:pPr>
            <a:r>
              <a:rPr lang="en-US" sz="2000" b="1" u="sng" dirty="0">
                <a:solidFill>
                  <a:schemeClr val="tx2"/>
                </a:solidFill>
                <a:latin typeface="Times New Roman" panose="02020603050405020304" pitchFamily="18" charset="0"/>
                <a:cs typeface="Times New Roman" panose="02020603050405020304" pitchFamily="18" charset="0"/>
              </a:rPr>
              <a:t>At the lower </a:t>
            </a:r>
            <a:r>
              <a:rPr lang="en-US" sz="2000" b="1" u="sng" dirty="0" smtClean="0">
                <a:solidFill>
                  <a:schemeClr val="tx2"/>
                </a:solidFill>
                <a:latin typeface="Times New Roman" panose="02020603050405020304" pitchFamily="18" charset="0"/>
                <a:cs typeface="Times New Roman" panose="02020603050405020304" pitchFamily="18" charset="0"/>
              </a:rPr>
              <a:t>level</a:t>
            </a:r>
          </a:p>
          <a:p>
            <a:pPr algn="just"/>
            <a:r>
              <a:rPr lang="en-US" sz="2000" dirty="0" smtClean="0">
                <a:solidFill>
                  <a:schemeClr val="tx1"/>
                </a:solidFill>
                <a:latin typeface="Times New Roman" panose="02020603050405020304" pitchFamily="18" charset="0"/>
                <a:cs typeface="Times New Roman" panose="02020603050405020304" pitchFamily="18" charset="0"/>
              </a:rPr>
              <a:t>Serial </a:t>
            </a:r>
            <a:r>
              <a:rPr lang="en-US" sz="2000" dirty="0">
                <a:solidFill>
                  <a:schemeClr val="tx1"/>
                </a:solidFill>
                <a:latin typeface="Times New Roman" panose="02020603050405020304" pitchFamily="18" charset="0"/>
                <a:cs typeface="Times New Roman" panose="02020603050405020304" pitchFamily="18" charset="0"/>
              </a:rPr>
              <a:t>Shift register VS parallel load </a:t>
            </a:r>
            <a:r>
              <a:rPr lang="en-US" sz="2000" dirty="0" smtClean="0">
                <a:solidFill>
                  <a:schemeClr val="tx1"/>
                </a:solidFill>
                <a:latin typeface="Times New Roman" panose="02020603050405020304" pitchFamily="18" charset="0"/>
                <a:cs typeface="Times New Roman" panose="02020603050405020304" pitchFamily="18" charset="0"/>
              </a:rPr>
              <a:t>registers</a:t>
            </a:r>
          </a:p>
          <a:p>
            <a:pPr algn="l"/>
            <a:endParaRPr lang="en-US" sz="20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Arial" pitchFamily="34" charset="0"/>
              <a:buChar char="•"/>
            </a:pPr>
            <a:r>
              <a:rPr lang="en-US" sz="2000" b="1" u="sng" dirty="0">
                <a:solidFill>
                  <a:schemeClr val="tx2"/>
                </a:solidFill>
                <a:latin typeface="Times New Roman" panose="02020603050405020304" pitchFamily="18" charset="0"/>
                <a:cs typeface="Times New Roman" panose="02020603050405020304" pitchFamily="18" charset="0"/>
              </a:rPr>
              <a:t>At the higher level</a:t>
            </a:r>
          </a:p>
          <a:p>
            <a:pPr algn="just"/>
            <a:r>
              <a:rPr lang="en-US" sz="2000" dirty="0" smtClean="0">
                <a:solidFill>
                  <a:schemeClr val="tx1"/>
                </a:solidFill>
                <a:latin typeface="Times New Roman" panose="02020603050405020304" pitchFamily="18" charset="0"/>
                <a:cs typeface="Times New Roman" panose="02020603050405020304" pitchFamily="18" charset="0"/>
              </a:rPr>
              <a:t>Multiplicity of </a:t>
            </a:r>
            <a:r>
              <a:rPr lang="en-US" sz="2000" dirty="0">
                <a:solidFill>
                  <a:schemeClr val="tx1"/>
                </a:solidFill>
                <a:latin typeface="Times New Roman" panose="02020603050405020304" pitchFamily="18" charset="0"/>
                <a:cs typeface="Times New Roman" panose="02020603050405020304" pitchFamily="18" charset="0"/>
              </a:rPr>
              <a:t>functional units </a:t>
            </a:r>
            <a:r>
              <a:rPr lang="en-US" sz="2000" dirty="0" smtClean="0">
                <a:solidFill>
                  <a:schemeClr val="tx1"/>
                </a:solidFill>
                <a:latin typeface="Times New Roman" panose="02020603050405020304" pitchFamily="18" charset="0"/>
                <a:cs typeface="Times New Roman" panose="02020603050405020304" pitchFamily="18" charset="0"/>
              </a:rPr>
              <a:t>that perform </a:t>
            </a:r>
            <a:r>
              <a:rPr lang="en-US" sz="2000" dirty="0">
                <a:solidFill>
                  <a:schemeClr val="tx1"/>
                </a:solidFill>
                <a:latin typeface="Times New Roman" panose="02020603050405020304" pitchFamily="18" charset="0"/>
                <a:cs typeface="Times New Roman" panose="02020603050405020304" pitchFamily="18" charset="0"/>
              </a:rPr>
              <a:t>identical or different operations simultaneously.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9" t="1" r="3745" b="4011"/>
          <a:stretch/>
        </p:blipFill>
        <p:spPr bwMode="auto">
          <a:xfrm>
            <a:off x="4267200" y="914400"/>
            <a:ext cx="4415914" cy="52679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04800" y="6321623"/>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1549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HANDLING OF BRANCH INSTRUCTIONS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896937"/>
            <a:ext cx="8353425" cy="5275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684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HANDLING OF BRANCH INSTRUCTIONS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
        <p:nvSpPr>
          <p:cNvPr id="3" name="مستطيل 2"/>
          <p:cNvSpPr/>
          <p:nvPr/>
        </p:nvSpPr>
        <p:spPr>
          <a:xfrm>
            <a:off x="533400" y="1033820"/>
            <a:ext cx="8077200" cy="4985980"/>
          </a:xfrm>
          <a:prstGeom prst="rect">
            <a:avLst/>
          </a:prstGeom>
          <a:ln>
            <a:solidFill>
              <a:schemeClr val="tx1"/>
            </a:solidFill>
          </a:ln>
        </p:spPr>
        <p:txBody>
          <a:bodyPr wrap="square">
            <a:spAutoFit/>
          </a:bodyPr>
          <a:lstStyle/>
          <a:p>
            <a:pPr algn="ctr"/>
            <a:r>
              <a:rPr lang="en-US" sz="2400" b="1" i="1" dirty="0">
                <a:latin typeface="Times New Roman" panose="02020603050405020304" pitchFamily="18" charset="0"/>
                <a:cs typeface="Times New Roman" panose="02020603050405020304" pitchFamily="18" charset="0"/>
              </a:rPr>
              <a:t>P</a:t>
            </a:r>
            <a:r>
              <a:rPr lang="en-US" sz="2400" b="1" i="1" dirty="0" smtClean="0">
                <a:latin typeface="Times New Roman" panose="02020603050405020304" pitchFamily="18" charset="0"/>
                <a:cs typeface="Times New Roman" panose="02020603050405020304" pitchFamily="18" charset="0"/>
              </a:rPr>
              <a:t>refetch </a:t>
            </a:r>
            <a:r>
              <a:rPr lang="en-US" sz="2400" b="1" i="1" dirty="0">
                <a:latin typeface="Times New Roman" panose="02020603050405020304" pitchFamily="18" charset="0"/>
                <a:cs typeface="Times New Roman" panose="02020603050405020304" pitchFamily="18" charset="0"/>
              </a:rPr>
              <a:t>the target instruction </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Instruction </a:t>
            </a:r>
            <a:r>
              <a:rPr lang="en-US" dirty="0">
                <a:latin typeface="Times New Roman" panose="02020603050405020304" pitchFamily="18" charset="0"/>
                <a:cs typeface="Times New Roman" panose="02020603050405020304" pitchFamily="18" charset="0"/>
              </a:rPr>
              <a:t>in addition to the instruction following the branch. Both are saved until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branch is </a:t>
            </a:r>
            <a:r>
              <a:rPr lang="en-US" dirty="0" smtClean="0">
                <a:latin typeface="Times New Roman" panose="02020603050405020304" pitchFamily="18" charset="0"/>
                <a:cs typeface="Times New Roman" panose="02020603050405020304" pitchFamily="18" charset="0"/>
              </a:rPr>
              <a:t>executed.</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control </a:t>
            </a:r>
            <a:r>
              <a:rPr lang="en-US" dirty="0">
                <a:latin typeface="Times New Roman" panose="02020603050405020304" pitchFamily="18" charset="0"/>
                <a:cs typeface="Times New Roman" panose="02020603050405020304" pitchFamily="18" charset="0"/>
              </a:rPr>
              <a:t>chooses the instruction stream of the correct </a:t>
            </a:r>
            <a:r>
              <a:rPr lang="en-US" dirty="0" smtClean="0">
                <a:latin typeface="Times New Roman" panose="02020603050405020304" pitchFamily="18" charset="0"/>
                <a:cs typeface="Times New Roman" panose="02020603050405020304" pitchFamily="18" charset="0"/>
              </a:rPr>
              <a:t>program flow</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discard the other one.</a:t>
            </a:r>
          </a:p>
          <a:p>
            <a:pPr algn="just"/>
            <a:endParaRPr lang="en-US" dirty="0">
              <a:latin typeface="Times New Roman" panose="02020603050405020304" pitchFamily="18" charset="0"/>
              <a:cs typeface="Times New Roman" panose="02020603050405020304" pitchFamily="18" charset="0"/>
            </a:endParaRPr>
          </a:p>
          <a:p>
            <a:pPr algn="ctr"/>
            <a:r>
              <a:rPr lang="en-US" sz="2400" b="1" i="1" dirty="0" smtClean="0">
                <a:latin typeface="Times New Roman" panose="02020603050405020304" pitchFamily="18" charset="0"/>
                <a:cs typeface="Times New Roman" panose="02020603050405020304" pitchFamily="18" charset="0"/>
              </a:rPr>
              <a:t>Branch </a:t>
            </a:r>
            <a:r>
              <a:rPr lang="en-US" sz="2400" b="1" i="1" dirty="0">
                <a:latin typeface="Times New Roman" panose="02020603050405020304" pitchFamily="18" charset="0"/>
                <a:cs typeface="Times New Roman" panose="02020603050405020304" pitchFamily="18" charset="0"/>
              </a:rPr>
              <a:t>T</a:t>
            </a:r>
            <a:r>
              <a:rPr lang="en-US" sz="2400" b="1" i="1" dirty="0" smtClean="0">
                <a:latin typeface="Times New Roman" panose="02020603050405020304" pitchFamily="18" charset="0"/>
                <a:cs typeface="Times New Roman" panose="02020603050405020304" pitchFamily="18" charset="0"/>
              </a:rPr>
              <a:t>arget Buffer </a:t>
            </a:r>
            <a:r>
              <a:rPr lang="en-US" sz="2400" b="1" i="1" dirty="0">
                <a:latin typeface="Times New Roman" panose="02020603050405020304" pitchFamily="18" charset="0"/>
                <a:cs typeface="Times New Roman" panose="02020603050405020304" pitchFamily="18" charset="0"/>
              </a:rPr>
              <a:t>or BTB </a:t>
            </a:r>
            <a:endParaRPr lang="en-US" sz="2400" b="1" i="1"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BTB is an associative memory included in the fetch segment of the pipeline.</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Entry: Store the </a:t>
            </a:r>
            <a:r>
              <a:rPr lang="en-US" dirty="0">
                <a:latin typeface="Times New Roman" panose="02020603050405020304" pitchFamily="18" charset="0"/>
                <a:cs typeface="Times New Roman" panose="02020603050405020304" pitchFamily="18" charset="0"/>
              </a:rPr>
              <a:t>address of a previously executed branch </a:t>
            </a:r>
            <a:r>
              <a:rPr lang="en-US" dirty="0" smtClean="0">
                <a:latin typeface="Times New Roman" panose="02020603050405020304" pitchFamily="18" charset="0"/>
                <a:cs typeface="Times New Roman" panose="02020603050405020304" pitchFamily="18" charset="0"/>
              </a:rPr>
              <a:t>instruction, the </a:t>
            </a:r>
            <a:r>
              <a:rPr lang="en-US" dirty="0">
                <a:latin typeface="Times New Roman" panose="02020603050405020304" pitchFamily="18" charset="0"/>
                <a:cs typeface="Times New Roman" panose="02020603050405020304" pitchFamily="18" charset="0"/>
              </a:rPr>
              <a:t>target instruction for that </a:t>
            </a:r>
            <a:r>
              <a:rPr lang="en-US" dirty="0" smtClean="0">
                <a:latin typeface="Times New Roman" panose="02020603050405020304" pitchFamily="18" charset="0"/>
                <a:cs typeface="Times New Roman" panose="02020603050405020304" pitchFamily="18" charset="0"/>
              </a:rPr>
              <a:t>branch, and the </a:t>
            </a:r>
            <a:r>
              <a:rPr lang="en-US" dirty="0">
                <a:latin typeface="Times New Roman" panose="02020603050405020304" pitchFamily="18" charset="0"/>
                <a:cs typeface="Times New Roman" panose="02020603050405020304" pitchFamily="18" charset="0"/>
              </a:rPr>
              <a:t>next few instructions after the branch target instruction.</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When </a:t>
            </a:r>
            <a:r>
              <a:rPr lang="en-US" dirty="0" smtClean="0">
                <a:latin typeface="Times New Roman" panose="02020603050405020304" pitchFamily="18" charset="0"/>
                <a:cs typeface="Times New Roman" panose="02020603050405020304" pitchFamily="18" charset="0"/>
              </a:rPr>
              <a:t>fetching and decoding instruction</a:t>
            </a:r>
            <a:r>
              <a:rPr lang="en-US" dirty="0">
                <a:latin typeface="Times New Roman" panose="02020603050405020304" pitchFamily="18" charset="0"/>
                <a:cs typeface="Times New Roman" panose="02020603050405020304" pitchFamily="18" charset="0"/>
              </a:rPr>
              <a:t>, it searches </a:t>
            </a:r>
            <a:r>
              <a:rPr lang="en-US" dirty="0" smtClean="0">
                <a:latin typeface="Times New Roman" panose="02020603050405020304" pitchFamily="18" charset="0"/>
                <a:cs typeface="Times New Roman" panose="02020603050405020304" pitchFamily="18" charset="0"/>
              </a:rPr>
              <a:t>the BTB </a:t>
            </a:r>
            <a:r>
              <a:rPr lang="en-US" dirty="0">
                <a:latin typeface="Times New Roman" panose="02020603050405020304" pitchFamily="18" charset="0"/>
                <a:cs typeface="Times New Roman" panose="02020603050405020304" pitchFamily="18" charset="0"/>
              </a:rPr>
              <a:t>for the address of the </a:t>
            </a:r>
            <a:r>
              <a:rPr lang="en-US" dirty="0" smtClean="0">
                <a:latin typeface="Times New Roman" panose="02020603050405020304" pitchFamily="18" charset="0"/>
                <a:cs typeface="Times New Roman" panose="02020603050405020304" pitchFamily="18" charset="0"/>
              </a:rPr>
              <a:t>instruction:</a:t>
            </a:r>
          </a:p>
          <a:p>
            <a:pPr marL="342900" indent="-342900" algn="just">
              <a:buFont typeface="+mj-lt"/>
              <a:buAutoNum type="arabicPeriod"/>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it is in the BTB, </a:t>
            </a:r>
            <a:r>
              <a:rPr lang="en-US" dirty="0" smtClean="0">
                <a:latin typeface="Times New Roman" panose="02020603050405020304" pitchFamily="18" charset="0"/>
                <a:cs typeface="Times New Roman" panose="02020603050405020304" pitchFamily="18" charset="0"/>
              </a:rPr>
              <a:t>fetch it from the BTB.</a:t>
            </a:r>
          </a:p>
          <a:p>
            <a:pPr marL="342900" indent="-342900" algn="just">
              <a:buFont typeface="+mj-lt"/>
              <a:buAutoNum type="arabicPeriod"/>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instruction is not in the BTB, </a:t>
            </a:r>
            <a:r>
              <a:rPr lang="en-US" dirty="0" smtClean="0">
                <a:latin typeface="Times New Roman" panose="02020603050405020304" pitchFamily="18" charset="0"/>
                <a:cs typeface="Times New Roman" panose="02020603050405020304" pitchFamily="18" charset="0"/>
              </a:rPr>
              <a:t>fetch it from memory and update the </a:t>
            </a:r>
            <a:r>
              <a:rPr lang="en-US" dirty="0">
                <a:latin typeface="Times New Roman" panose="02020603050405020304" pitchFamily="18" charset="0"/>
                <a:cs typeface="Times New Roman" panose="02020603050405020304" pitchFamily="18" charset="0"/>
              </a:rPr>
              <a:t>BTB.</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advantage of this scheme is that branch instructions that have occurred previously are readily available in the pipeline without interruption. </a:t>
            </a:r>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061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HANDLING OF BRANCH INSTRUCTIONS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32</a:t>
            </a:fld>
            <a:endParaRPr lang="en-US"/>
          </a:p>
        </p:txBody>
      </p:sp>
      <p:sp>
        <p:nvSpPr>
          <p:cNvPr id="3" name="مستطيل 2"/>
          <p:cNvSpPr/>
          <p:nvPr/>
        </p:nvSpPr>
        <p:spPr>
          <a:xfrm>
            <a:off x="533400" y="1017687"/>
            <a:ext cx="8077200" cy="5078313"/>
          </a:xfrm>
          <a:prstGeom prst="rect">
            <a:avLst/>
          </a:prstGeom>
          <a:ln>
            <a:solidFill>
              <a:schemeClr val="tx1"/>
            </a:solidFill>
          </a:ln>
        </p:spPr>
        <p:txBody>
          <a:bodyPr wrap="square">
            <a:spAutoFit/>
          </a:bodyPr>
          <a:lstStyle/>
          <a:p>
            <a:pPr algn="ctr"/>
            <a:r>
              <a:rPr lang="en-US" sz="2400" b="1" i="1" dirty="0">
                <a:latin typeface="Times New Roman" panose="02020603050405020304" pitchFamily="18" charset="0"/>
                <a:cs typeface="Times New Roman" panose="02020603050405020304" pitchFamily="18" charset="0"/>
              </a:rPr>
              <a:t>The loop </a:t>
            </a:r>
            <a:r>
              <a:rPr lang="en-US" sz="2400" b="1" i="1" dirty="0" smtClean="0">
                <a:latin typeface="Times New Roman" panose="02020603050405020304" pitchFamily="18" charset="0"/>
                <a:cs typeface="Times New Roman" panose="02020603050405020304" pitchFamily="18" charset="0"/>
              </a:rPr>
              <a:t>buffer </a:t>
            </a:r>
            <a:endParaRPr lang="en-US" sz="2400" b="1" i="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is a small very high speed register file maintained by the instruction fetch segment of the pipeline. </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program loop can be executed directly </a:t>
            </a:r>
            <a:r>
              <a:rPr lang="en-US" dirty="0" smtClean="0">
                <a:latin typeface="Times New Roman" panose="02020603050405020304" pitchFamily="18" charset="0"/>
                <a:cs typeface="Times New Roman" panose="02020603050405020304" pitchFamily="18" charset="0"/>
              </a:rPr>
              <a:t>without </a:t>
            </a:r>
            <a:r>
              <a:rPr lang="en-US" dirty="0">
                <a:latin typeface="Times New Roman" panose="02020603050405020304" pitchFamily="18" charset="0"/>
                <a:cs typeface="Times New Roman" panose="02020603050405020304" pitchFamily="18" charset="0"/>
              </a:rPr>
              <a:t>having to access memory until the loop mode is removed by the final </a:t>
            </a:r>
            <a:r>
              <a:rPr lang="en-US" dirty="0" smtClean="0">
                <a:latin typeface="Times New Roman" panose="02020603050405020304" pitchFamily="18" charset="0"/>
                <a:cs typeface="Times New Roman" panose="02020603050405020304" pitchFamily="18" charset="0"/>
              </a:rPr>
              <a:t>branching </a:t>
            </a:r>
            <a:r>
              <a:rPr lang="en-US" dirty="0">
                <a:latin typeface="Times New Roman" panose="02020603050405020304" pitchFamily="18" charset="0"/>
                <a:cs typeface="Times New Roman" panose="02020603050405020304" pitchFamily="18" charset="0"/>
              </a:rPr>
              <a:t>out. </a:t>
            </a:r>
          </a:p>
          <a:p>
            <a:pPr algn="ctr"/>
            <a:r>
              <a:rPr lang="en-US" sz="2400" b="1" i="1" dirty="0">
                <a:latin typeface="Times New Roman" panose="02020603050405020304" pitchFamily="18" charset="0"/>
                <a:cs typeface="Times New Roman" panose="02020603050405020304" pitchFamily="18" charset="0"/>
              </a:rPr>
              <a:t>Branch prediction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pipeline with branch prediction uses some additional logic to guess the outcome of a conditional branch instruction before it is executed.</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pipeline then begins prefetching the instruction stream from the predicted path.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correct  prediction eliminates the wasted time caused by branch penalties. </a:t>
            </a:r>
          </a:p>
          <a:p>
            <a:pPr algn="ctr"/>
            <a:r>
              <a:rPr lang="en-US" sz="2400" b="1" i="1" dirty="0">
                <a:latin typeface="Times New Roman" panose="02020603050405020304" pitchFamily="18" charset="0"/>
                <a:cs typeface="Times New Roman" panose="02020603050405020304" pitchFamily="18" charset="0"/>
              </a:rPr>
              <a:t>Delayed branch </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compiler detects the branch instructions and rearranges the machine language code sequence by inserting useful instructions that keep the pipeline operating without interruptions.</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example of delayed branch is the insertion of a no-operation instruction after a branch instruction. </a:t>
            </a:r>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287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EXAMPLE OF DELAYED BRANCH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615" y="1905000"/>
            <a:ext cx="4388970" cy="2496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615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EXAMPLE OF DELAYED BRANCH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740" y="1352265"/>
            <a:ext cx="6032719" cy="42343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865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EXAMPLE OF DELAYED BRANCH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311"/>
          <a:stretch/>
        </p:blipFill>
        <p:spPr bwMode="auto">
          <a:xfrm>
            <a:off x="1561989" y="1524000"/>
            <a:ext cx="6096221" cy="35034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043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14400"/>
            <a:ext cx="7968878"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538288" y="2152650"/>
            <a:ext cx="6067425" cy="3790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929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49834"/>
            <a:ext cx="8077200" cy="57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5300" y="2590800"/>
            <a:ext cx="8153400" cy="220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30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65" y="962025"/>
            <a:ext cx="7867669"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81100" y="2867027"/>
            <a:ext cx="6858000" cy="842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117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90" y="990600"/>
            <a:ext cx="816562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75200" y="2219324"/>
            <a:ext cx="6469799" cy="28187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99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Parallel processing </a:t>
            </a:r>
            <a:r>
              <a:rPr lang="en-US" sz="3600" b="1" dirty="0" smtClean="0">
                <a:latin typeface="Times New Roman" panose="02020603050405020304" pitchFamily="18" charset="0"/>
                <a:cs typeface="Times New Roman" panose="02020603050405020304" pitchFamily="18" charset="0"/>
              </a:rPr>
              <a:t>or parallel computers</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33400" y="914400"/>
            <a:ext cx="8229600" cy="1400830"/>
          </a:xfrm>
        </p:spPr>
        <p:txBody>
          <a:bodyPr>
            <a:normAutofit fontScale="92500" lnSpcReduction="10000"/>
          </a:bodyPr>
          <a:lstStyle/>
          <a:p>
            <a:pPr marL="342900" indent="-342900" algn="just">
              <a:buFont typeface="Arial" panose="020B0604020202020204" pitchFamily="34" charset="0"/>
              <a:buChar char="•"/>
            </a:pPr>
            <a:r>
              <a:rPr lang="en-US" sz="2000" b="1" dirty="0" smtClean="0">
                <a:solidFill>
                  <a:schemeClr val="tx1"/>
                </a:solidFill>
                <a:latin typeface="Times New Roman" panose="02020603050405020304" pitchFamily="18" charset="0"/>
                <a:cs typeface="Times New Roman" panose="02020603050405020304" pitchFamily="18" charset="0"/>
              </a:rPr>
              <a:t>It can </a:t>
            </a:r>
            <a:r>
              <a:rPr lang="en-US" sz="2000" b="1" dirty="0">
                <a:solidFill>
                  <a:schemeClr val="tx1"/>
                </a:solidFill>
                <a:latin typeface="Times New Roman" panose="02020603050405020304" pitchFamily="18" charset="0"/>
                <a:cs typeface="Times New Roman" panose="02020603050405020304" pitchFamily="18" charset="0"/>
              </a:rPr>
              <a:t>be considered </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sz="2000" b="1" dirty="0" smtClean="0">
                <a:solidFill>
                  <a:schemeClr val="tx1"/>
                </a:solidFill>
                <a:latin typeface="Times New Roman" panose="02020603050405020304" pitchFamily="18" charset="0"/>
                <a:cs typeface="Times New Roman" panose="02020603050405020304" pitchFamily="18" charset="0"/>
              </a:rPr>
              <a:t>from </a:t>
            </a:r>
            <a:r>
              <a:rPr lang="en-US" sz="2000" b="1" dirty="0">
                <a:solidFill>
                  <a:schemeClr val="tx1"/>
                </a:solidFill>
                <a:latin typeface="Times New Roman" panose="02020603050405020304" pitchFamily="18" charset="0"/>
                <a:cs typeface="Times New Roman" panose="02020603050405020304" pitchFamily="18" charset="0"/>
              </a:rPr>
              <a:t>the internal organization of the </a:t>
            </a:r>
            <a:r>
              <a:rPr lang="en-US" sz="2000" b="1" dirty="0" smtClean="0">
                <a:solidFill>
                  <a:schemeClr val="tx1"/>
                </a:solidFill>
                <a:latin typeface="Times New Roman" panose="02020603050405020304" pitchFamily="18" charset="0"/>
                <a:cs typeface="Times New Roman" panose="02020603050405020304" pitchFamily="18" charset="0"/>
              </a:rPr>
              <a:t>processors</a:t>
            </a:r>
          </a:p>
          <a:p>
            <a:pPr marL="457200" indent="-457200" algn="just">
              <a:buFont typeface="+mj-lt"/>
              <a:buAutoNum type="arabicPeriod"/>
            </a:pPr>
            <a:r>
              <a:rPr lang="en-US" sz="2000" b="1" dirty="0" smtClean="0">
                <a:solidFill>
                  <a:schemeClr val="tx1"/>
                </a:solidFill>
                <a:latin typeface="Times New Roman" panose="02020603050405020304" pitchFamily="18" charset="0"/>
                <a:cs typeface="Times New Roman" panose="02020603050405020304" pitchFamily="18" charset="0"/>
              </a:rPr>
              <a:t>from </a:t>
            </a:r>
            <a:r>
              <a:rPr lang="en-US" sz="2000" b="1" dirty="0">
                <a:solidFill>
                  <a:schemeClr val="tx1"/>
                </a:solidFill>
                <a:latin typeface="Times New Roman" panose="02020603050405020304" pitchFamily="18" charset="0"/>
                <a:cs typeface="Times New Roman" panose="02020603050405020304" pitchFamily="18" charset="0"/>
              </a:rPr>
              <a:t>the </a:t>
            </a:r>
            <a:r>
              <a:rPr lang="en-US" sz="2000" b="1" dirty="0" smtClean="0">
                <a:solidFill>
                  <a:schemeClr val="tx1"/>
                </a:solidFill>
                <a:latin typeface="Times New Roman" panose="02020603050405020304" pitchFamily="18" charset="0"/>
                <a:cs typeface="Times New Roman" panose="02020603050405020304" pitchFamily="18" charset="0"/>
              </a:rPr>
              <a:t>interconnection </a:t>
            </a:r>
            <a:r>
              <a:rPr lang="en-US" sz="2000" b="1" dirty="0">
                <a:solidFill>
                  <a:schemeClr val="tx1"/>
                </a:solidFill>
                <a:latin typeface="Times New Roman" panose="02020603050405020304" pitchFamily="18" charset="0"/>
                <a:cs typeface="Times New Roman" panose="02020603050405020304" pitchFamily="18" charset="0"/>
              </a:rPr>
              <a:t>structure between </a:t>
            </a:r>
            <a:r>
              <a:rPr lang="en-US" sz="2000" b="1" dirty="0" smtClean="0">
                <a:solidFill>
                  <a:schemeClr val="tx1"/>
                </a:solidFill>
                <a:latin typeface="Times New Roman" panose="02020603050405020304" pitchFamily="18" charset="0"/>
                <a:cs typeface="Times New Roman" panose="02020603050405020304" pitchFamily="18" charset="0"/>
              </a:rPr>
              <a:t>processors</a:t>
            </a:r>
          </a:p>
          <a:p>
            <a:pPr marL="457200" indent="-457200" algn="just">
              <a:buFont typeface="+mj-lt"/>
              <a:buAutoNum type="arabicPeriod"/>
            </a:pPr>
            <a:r>
              <a:rPr lang="en-US" sz="2000" b="1" dirty="0" smtClean="0">
                <a:solidFill>
                  <a:schemeClr val="tx1"/>
                </a:solidFill>
                <a:latin typeface="Times New Roman" panose="02020603050405020304" pitchFamily="18" charset="0"/>
                <a:cs typeface="Times New Roman" panose="02020603050405020304" pitchFamily="18" charset="0"/>
              </a:rPr>
              <a:t>or </a:t>
            </a:r>
            <a:r>
              <a:rPr lang="en-US" sz="2000" b="1" dirty="0">
                <a:solidFill>
                  <a:schemeClr val="tx1"/>
                </a:solidFill>
                <a:latin typeface="Times New Roman" panose="02020603050405020304" pitchFamily="18" charset="0"/>
                <a:cs typeface="Times New Roman" panose="02020603050405020304" pitchFamily="18" charset="0"/>
              </a:rPr>
              <a:t>from the flow of information </a:t>
            </a:r>
            <a:r>
              <a:rPr lang="en-US" sz="2000" b="1" dirty="0" smtClean="0">
                <a:solidFill>
                  <a:schemeClr val="tx1"/>
                </a:solidFill>
                <a:latin typeface="Times New Roman" panose="02020603050405020304" pitchFamily="18" charset="0"/>
                <a:cs typeface="Times New Roman" panose="02020603050405020304" pitchFamily="18" charset="0"/>
              </a:rPr>
              <a:t>through </a:t>
            </a:r>
            <a:r>
              <a:rPr lang="en-US" sz="2000" b="1" dirty="0">
                <a:solidFill>
                  <a:schemeClr val="tx1"/>
                </a:solidFill>
                <a:latin typeface="Times New Roman" panose="02020603050405020304" pitchFamily="18" charset="0"/>
                <a:cs typeface="Times New Roman" panose="02020603050405020304" pitchFamily="18" charset="0"/>
              </a:rPr>
              <a:t>the system</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4383" t="29806" r="23335"/>
          <a:stretch/>
        </p:blipFill>
        <p:spPr bwMode="auto">
          <a:xfrm>
            <a:off x="2015511" y="2809220"/>
            <a:ext cx="5189178" cy="328678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3381375" y="2315230"/>
            <a:ext cx="2457450" cy="5041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000" b="1" dirty="0" smtClean="0">
                <a:solidFill>
                  <a:srgbClr val="FF0000"/>
                </a:solidFill>
                <a:latin typeface="Times New Roman" panose="02020603050405020304" pitchFamily="18" charset="0"/>
                <a:cs typeface="Times New Roman" panose="02020603050405020304" pitchFamily="18" charset="0"/>
              </a:rPr>
              <a:t>Flynn's classification</a:t>
            </a:r>
          </a:p>
        </p:txBody>
      </p:sp>
      <p:sp>
        <p:nvSpPr>
          <p:cNvPr id="9" name="Rectangle 8"/>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521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40</a:t>
            </a:fld>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718" y="838200"/>
            <a:ext cx="7746482"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61814" y="3276600"/>
            <a:ext cx="6896571" cy="291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471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54408"/>
            <a:ext cx="7772400" cy="201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065796" y="3456296"/>
            <a:ext cx="5012408" cy="16491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6160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21620" y="2728913"/>
            <a:ext cx="6289429" cy="20716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14400"/>
            <a:ext cx="806587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619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43</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345801" cy="60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1572"/>
          <a:stretch/>
        </p:blipFill>
        <p:spPr bwMode="auto">
          <a:xfrm>
            <a:off x="2706453" y="1676400"/>
            <a:ext cx="3807294" cy="434779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3073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44</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179146" cy="60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22" t="7514" r="10267" b="7256"/>
          <a:stretch/>
        </p:blipFill>
        <p:spPr bwMode="auto">
          <a:xfrm>
            <a:off x="2272921" y="2057400"/>
            <a:ext cx="4547704" cy="2209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652657"/>
            <a:ext cx="8172000" cy="9099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648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45</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63" y="990600"/>
            <a:ext cx="8404537" cy="2095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43"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62112" y="3299346"/>
            <a:ext cx="5895975" cy="2524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5737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46</a:t>
            </a:fld>
            <a:endParaRPr 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81878" cy="60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7"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38250" y="1828800"/>
            <a:ext cx="6743700" cy="1647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268"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91904" y="4886325"/>
            <a:ext cx="6705600" cy="676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142" y="4148400"/>
            <a:ext cx="8239858" cy="57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683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a:latin typeface="Times New Roman" panose="02020603050405020304" pitchFamily="18" charset="0"/>
                <a:cs typeface="Times New Roman" panose="02020603050405020304" pitchFamily="18" charset="0"/>
              </a:rPr>
              <a:t>PROBLEMS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47</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100" y="990598"/>
            <a:ext cx="7884000" cy="6067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100" y="3657600"/>
            <a:ext cx="7884000" cy="5503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100" y="1861688"/>
            <a:ext cx="7416000" cy="1262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 y="4440086"/>
            <a:ext cx="7380000" cy="15035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8"/>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6709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Flynn's classification</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2000" y="1135375"/>
            <a:ext cx="1752600" cy="5334000"/>
          </a:xfrm>
        </p:spPr>
        <p:txBody>
          <a:bodyPr>
            <a:normAutofit/>
          </a:bodyPr>
          <a:lstStyle/>
          <a:p>
            <a:pPr marL="457200" indent="-457200">
              <a:buFont typeface="+mj-lt"/>
              <a:buAutoNum type="arabicPeriod"/>
            </a:pPr>
            <a:r>
              <a:rPr lang="en-US" sz="2400" dirty="0" smtClean="0">
                <a:solidFill>
                  <a:schemeClr val="tx1"/>
                </a:solidFill>
                <a:latin typeface="Times New Roman" panose="02020603050405020304" pitchFamily="18" charset="0"/>
                <a:cs typeface="Times New Roman" panose="02020603050405020304" pitchFamily="18" charset="0"/>
              </a:rPr>
              <a:t>SISD</a:t>
            </a:r>
          </a:p>
          <a:p>
            <a:pPr marL="457200" indent="-457200">
              <a:buFont typeface="+mj-lt"/>
              <a:buAutoNum type="arabicPeriod"/>
            </a:pPr>
            <a:endParaRPr lang="en-US" sz="24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solidFill>
                  <a:schemeClr val="tx1"/>
                </a:solidFill>
                <a:latin typeface="Times New Roman" panose="02020603050405020304" pitchFamily="18" charset="0"/>
                <a:cs typeface="Times New Roman" panose="02020603050405020304" pitchFamily="18" charset="0"/>
              </a:rPr>
              <a:t>SIMD</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graphicFrame>
        <p:nvGraphicFramePr>
          <p:cNvPr id="4" name="كائن 3"/>
          <p:cNvGraphicFramePr>
            <a:graphicFrameLocks noChangeAspect="1"/>
          </p:cNvGraphicFramePr>
          <p:nvPr>
            <p:extLst>
              <p:ext uri="{D42A27DB-BD31-4B8C-83A1-F6EECF244321}">
                <p14:modId xmlns:p14="http://schemas.microsoft.com/office/powerpoint/2010/main" val="3186750757"/>
              </p:ext>
            </p:extLst>
          </p:nvPr>
        </p:nvGraphicFramePr>
        <p:xfrm>
          <a:off x="2590800" y="1066800"/>
          <a:ext cx="6176996" cy="1600200"/>
        </p:xfrm>
        <a:graphic>
          <a:graphicData uri="http://schemas.openxmlformats.org/presentationml/2006/ole">
            <mc:AlternateContent xmlns:mc="http://schemas.openxmlformats.org/markup-compatibility/2006">
              <mc:Choice xmlns:v="urn:schemas-microsoft-com:vml" Requires="v">
                <p:oleObj spid="_x0000_s2118" name="VISIO" r:id="rId3" imgW="6939720" imgH="1808280" progId="Visio.Drawing.5">
                  <p:embed/>
                </p:oleObj>
              </mc:Choice>
              <mc:Fallback>
                <p:oleObj name="VISIO" r:id="rId3" imgW="6939720" imgH="1808280" progId="Visio.Drawing.5">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66800"/>
                        <a:ext cx="6176996" cy="1600200"/>
                      </a:xfrm>
                      <a:prstGeom prst="rect">
                        <a:avLst/>
                      </a:prstGeom>
                      <a:solidFill>
                        <a:srgbClr val="FFFF99"/>
                      </a:solidFill>
                      <a:ln>
                        <a:noFill/>
                      </a:ln>
                      <a:effectLst/>
                    </p:spPr>
                  </p:pic>
                </p:oleObj>
              </mc:Fallback>
            </mc:AlternateContent>
          </a:graphicData>
        </a:graphic>
      </p:graphicFrame>
      <p:graphicFrame>
        <p:nvGraphicFramePr>
          <p:cNvPr id="7" name="كائن 6"/>
          <p:cNvGraphicFramePr>
            <a:graphicFrameLocks noChangeAspect="1"/>
          </p:cNvGraphicFramePr>
          <p:nvPr>
            <p:extLst>
              <p:ext uri="{D42A27DB-BD31-4B8C-83A1-F6EECF244321}">
                <p14:modId xmlns:p14="http://schemas.microsoft.com/office/powerpoint/2010/main" val="887102013"/>
              </p:ext>
            </p:extLst>
          </p:nvPr>
        </p:nvGraphicFramePr>
        <p:xfrm>
          <a:off x="3429000" y="2862760"/>
          <a:ext cx="4953000" cy="3233239"/>
        </p:xfrm>
        <a:graphic>
          <a:graphicData uri="http://schemas.openxmlformats.org/presentationml/2006/ole">
            <mc:AlternateContent xmlns:mc="http://schemas.openxmlformats.org/markup-compatibility/2006">
              <mc:Choice xmlns:v="urn:schemas-microsoft-com:vml" Requires="v">
                <p:oleObj spid="_x0000_s2119" name="VISIO" r:id="rId5" imgW="6253920" imgH="4082040" progId="Visio.Drawing.5">
                  <p:embed/>
                </p:oleObj>
              </mc:Choice>
              <mc:Fallback>
                <p:oleObj name="VISIO" r:id="rId5" imgW="6253920" imgH="4082040" progId="Visio.Drawing.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862760"/>
                        <a:ext cx="4953000" cy="3233239"/>
                      </a:xfrm>
                      <a:prstGeom prst="rect">
                        <a:avLst/>
                      </a:prstGeom>
                      <a:solidFill>
                        <a:srgbClr val="CCFFCC"/>
                      </a:solidFill>
                      <a:ln>
                        <a:noFill/>
                      </a:ln>
                      <a:effectLst/>
                    </p:spPr>
                  </p:pic>
                </p:oleObj>
              </mc:Fallback>
            </mc:AlternateContent>
          </a:graphicData>
        </a:graphic>
      </p:graphicFrame>
      <p:sp>
        <p:nvSpPr>
          <p:cNvPr id="8" name="Rectangle 7"/>
          <p:cNvSpPr/>
          <p:nvPr/>
        </p:nvSpPr>
        <p:spPr>
          <a:xfrm>
            <a:off x="457200" y="63347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521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Flynn's classification</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2000" y="1135375"/>
            <a:ext cx="1752600" cy="5334000"/>
          </a:xfrm>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3.  MISD</a:t>
            </a:r>
          </a:p>
          <a:p>
            <a:pPr marL="457200" indent="-457200">
              <a:buFont typeface="+mj-lt"/>
              <a:buAutoNum type="arabicPeriod"/>
            </a:pPr>
            <a:endParaRPr lang="en-US" sz="24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4.  MIMD</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graphicFrame>
        <p:nvGraphicFramePr>
          <p:cNvPr id="8" name="كائن 7"/>
          <p:cNvGraphicFramePr>
            <a:graphicFrameLocks noChangeAspect="1"/>
          </p:cNvGraphicFramePr>
          <p:nvPr>
            <p:extLst>
              <p:ext uri="{D42A27DB-BD31-4B8C-83A1-F6EECF244321}">
                <p14:modId xmlns:p14="http://schemas.microsoft.com/office/powerpoint/2010/main" val="3408467496"/>
              </p:ext>
            </p:extLst>
          </p:nvPr>
        </p:nvGraphicFramePr>
        <p:xfrm>
          <a:off x="3956050" y="944563"/>
          <a:ext cx="4425950" cy="2179637"/>
        </p:xfrm>
        <a:graphic>
          <a:graphicData uri="http://schemas.openxmlformats.org/presentationml/2006/ole">
            <mc:AlternateContent xmlns:mc="http://schemas.openxmlformats.org/markup-compatibility/2006">
              <mc:Choice xmlns:v="urn:schemas-microsoft-com:vml" Requires="v">
                <p:oleObj spid="_x0000_s3144" name="VISIO" r:id="rId3" imgW="10242360" imgH="5053680" progId="Visio.Drawing.5">
                  <p:embed/>
                </p:oleObj>
              </mc:Choice>
              <mc:Fallback>
                <p:oleObj name="VISIO" r:id="rId3" imgW="10242360" imgH="5053680" progId="Visio.Drawing.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944563"/>
                        <a:ext cx="4425950" cy="2179637"/>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كائن 8"/>
          <p:cNvGraphicFramePr>
            <a:graphicFrameLocks noChangeAspect="1"/>
          </p:cNvGraphicFramePr>
          <p:nvPr>
            <p:extLst>
              <p:ext uri="{D42A27DB-BD31-4B8C-83A1-F6EECF244321}">
                <p14:modId xmlns:p14="http://schemas.microsoft.com/office/powerpoint/2010/main" val="3257276261"/>
              </p:ext>
            </p:extLst>
          </p:nvPr>
        </p:nvGraphicFramePr>
        <p:xfrm>
          <a:off x="4038600" y="3200400"/>
          <a:ext cx="4267200" cy="2892229"/>
        </p:xfrm>
        <a:graphic>
          <a:graphicData uri="http://schemas.openxmlformats.org/presentationml/2006/ole">
            <mc:AlternateContent xmlns:mc="http://schemas.openxmlformats.org/markup-compatibility/2006">
              <mc:Choice xmlns:v="urn:schemas-microsoft-com:vml" Requires="v">
                <p:oleObj spid="_x0000_s3145" name="VISIO" r:id="rId5" imgW="7190280" imgH="4835160" progId="Visio.Drawing.5">
                  <p:embed/>
                </p:oleObj>
              </mc:Choice>
              <mc:Fallback>
                <p:oleObj name="VISIO" r:id="rId5" imgW="7190280" imgH="4835160" progId="Visio.Drawing.5">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200400"/>
                        <a:ext cx="4267200" cy="2892229"/>
                      </a:xfrm>
                      <a:prstGeom prst="rect">
                        <a:avLst/>
                      </a:prstGeom>
                      <a:solidFill>
                        <a:srgbClr val="FFFF99"/>
                      </a:solidFill>
                      <a:ln>
                        <a:noFill/>
                      </a:ln>
                      <a:effectLst/>
                    </p:spPr>
                  </p:pic>
                </p:oleObj>
              </mc:Fallback>
            </mc:AlternateContent>
          </a:graphicData>
        </a:graphic>
      </p:graphicFrame>
      <p:sp>
        <p:nvSpPr>
          <p:cNvPr id="10" name="Rectangle 9"/>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360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Main </a:t>
            </a:r>
            <a:r>
              <a:rPr lang="en-US" sz="3600" b="1" dirty="0">
                <a:latin typeface="Times New Roman" panose="02020603050405020304" pitchFamily="18" charset="0"/>
                <a:cs typeface="Times New Roman" panose="02020603050405020304" pitchFamily="18" charset="0"/>
              </a:rPr>
              <a:t>topics </a:t>
            </a:r>
            <a:r>
              <a:rPr lang="en-US" sz="3600" b="1" dirty="0" smtClean="0">
                <a:latin typeface="Times New Roman" panose="02020603050405020304" pitchFamily="18" charset="0"/>
                <a:cs typeface="Times New Roman" panose="02020603050405020304" pitchFamily="18" charset="0"/>
              </a:rPr>
              <a:t>of the Chapter </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57200" y="914400"/>
            <a:ext cx="8229600" cy="5334000"/>
          </a:xfrm>
        </p:spPr>
        <p:txBody>
          <a:bodyPr>
            <a:normAutofit/>
          </a:bodyPr>
          <a:lstStyle/>
          <a:p>
            <a:pPr marL="342900" indent="-342900" algn="l">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Pipeline processing : Sec. 9-2</a:t>
            </a:r>
          </a:p>
          <a:p>
            <a:pPr marL="457200" indent="-457200" algn="l">
              <a:buFont typeface="+mj-lt"/>
              <a:buAutoNum type="arabicParenR"/>
            </a:pPr>
            <a:r>
              <a:rPr lang="en-US" sz="2000" dirty="0">
                <a:solidFill>
                  <a:srgbClr val="FF0000"/>
                </a:solidFill>
                <a:latin typeface="Times New Roman" panose="02020603050405020304" pitchFamily="18" charset="0"/>
                <a:cs typeface="Times New Roman" panose="02020603050405020304" pitchFamily="18" charset="0"/>
              </a:rPr>
              <a:t>Arithmetic pipeline : Sec. 9-3</a:t>
            </a:r>
          </a:p>
          <a:p>
            <a:pPr marL="457200" indent="-457200" algn="l">
              <a:buFont typeface="+mj-lt"/>
              <a:buAutoNum type="arabicParenR"/>
            </a:pPr>
            <a:r>
              <a:rPr lang="en-US" sz="2000" dirty="0">
                <a:solidFill>
                  <a:srgbClr val="FF0000"/>
                </a:solidFill>
                <a:latin typeface="Times New Roman" panose="02020603050405020304" pitchFamily="18" charset="0"/>
                <a:cs typeface="Times New Roman" panose="02020603050405020304" pitchFamily="18" charset="0"/>
              </a:rPr>
              <a:t>Instruction pipeline : Sec. </a:t>
            </a:r>
            <a:r>
              <a:rPr lang="en-US" sz="2000" dirty="0" smtClean="0">
                <a:solidFill>
                  <a:srgbClr val="FF0000"/>
                </a:solidFill>
                <a:latin typeface="Times New Roman" panose="02020603050405020304" pitchFamily="18" charset="0"/>
                <a:cs typeface="Times New Roman" panose="02020603050405020304" pitchFamily="18" charset="0"/>
              </a:rPr>
              <a:t>9-4</a:t>
            </a:r>
          </a:p>
          <a:p>
            <a:pPr algn="l"/>
            <a:endParaRPr lang="en-US" sz="20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Vector processing </a:t>
            </a:r>
            <a:r>
              <a:rPr lang="en-US" sz="2000" b="1" dirty="0" smtClean="0">
                <a:solidFill>
                  <a:schemeClr val="tx1"/>
                </a:solidFill>
                <a:latin typeface="Times New Roman" panose="02020603050405020304" pitchFamily="18" charset="0"/>
                <a:cs typeface="Times New Roman" panose="02020603050405020304" pitchFamily="18" charset="0"/>
              </a:rPr>
              <a:t>: adder/multiplier </a:t>
            </a:r>
            <a:r>
              <a:rPr lang="en-US" sz="2000" b="1" dirty="0">
                <a:solidFill>
                  <a:schemeClr val="tx1"/>
                </a:solidFill>
                <a:latin typeface="Times New Roman" panose="02020603050405020304" pitchFamily="18" charset="0"/>
                <a:cs typeface="Times New Roman" panose="02020603050405020304" pitchFamily="18" charset="0"/>
              </a:rPr>
              <a:t>pipeline </a:t>
            </a:r>
            <a:r>
              <a:rPr lang="en-US" altLang="ko-KR"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Sec. </a:t>
            </a:r>
            <a:r>
              <a:rPr lang="en-US" sz="2000" b="1" dirty="0" smtClean="0">
                <a:solidFill>
                  <a:schemeClr val="tx1"/>
                </a:solidFill>
                <a:latin typeface="Times New Roman" panose="02020603050405020304" pitchFamily="18" charset="0"/>
                <a:cs typeface="Times New Roman" panose="02020603050405020304" pitchFamily="18" charset="0"/>
              </a:rPr>
              <a:t>9-6</a:t>
            </a:r>
          </a:p>
          <a:p>
            <a:pPr algn="l"/>
            <a:endParaRPr lang="en-US" sz="2000" b="1"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b="1" dirty="0">
                <a:solidFill>
                  <a:schemeClr val="tx1"/>
                </a:solidFill>
                <a:latin typeface="Times New Roman" panose="02020603050405020304" pitchFamily="18" charset="0"/>
                <a:cs typeface="Times New Roman" panose="02020603050405020304" pitchFamily="18" charset="0"/>
              </a:rPr>
              <a:t>Array processing </a:t>
            </a:r>
            <a:r>
              <a:rPr lang="en-US" sz="2000" b="1" dirty="0" smtClean="0">
                <a:solidFill>
                  <a:schemeClr val="tx1"/>
                </a:solidFill>
                <a:latin typeface="Times New Roman" panose="02020603050405020304" pitchFamily="18" charset="0"/>
                <a:cs typeface="Times New Roman" panose="02020603050405020304" pitchFamily="18" charset="0"/>
              </a:rPr>
              <a:t>:</a:t>
            </a:r>
            <a:r>
              <a:rPr lang="ko-KR" altLang="en-US" sz="2000" b="1"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array </a:t>
            </a:r>
            <a:r>
              <a:rPr lang="en-US" sz="2000" b="1" dirty="0">
                <a:solidFill>
                  <a:schemeClr val="tx1"/>
                </a:solidFill>
                <a:latin typeface="Times New Roman" panose="02020603050405020304" pitchFamily="18" charset="0"/>
                <a:cs typeface="Times New Roman" panose="02020603050405020304" pitchFamily="18" charset="0"/>
              </a:rPr>
              <a:t>processor </a:t>
            </a:r>
            <a:r>
              <a:rPr lang="en-US" altLang="ko-KR" sz="2000" b="1"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Sec. 9-7</a:t>
            </a:r>
          </a:p>
          <a:p>
            <a:pPr marL="457200" indent="-457200" algn="l">
              <a:buFont typeface="+mj-lt"/>
              <a:buAutoNum type="arabicParenR"/>
            </a:pPr>
            <a:r>
              <a:rPr lang="en-US" sz="2000" dirty="0">
                <a:solidFill>
                  <a:srgbClr val="FF0000"/>
                </a:solidFill>
                <a:latin typeface="Times New Roman" panose="02020603050405020304" pitchFamily="18" charset="0"/>
                <a:cs typeface="Times New Roman" panose="02020603050405020304" pitchFamily="18" charset="0"/>
              </a:rPr>
              <a:t>Attached array processor : Fig. 9-14</a:t>
            </a:r>
          </a:p>
          <a:p>
            <a:pPr marL="457200" indent="-457200" algn="l">
              <a:buFont typeface="+mj-lt"/>
              <a:buAutoNum type="arabicParenR"/>
            </a:pPr>
            <a:r>
              <a:rPr lang="en-US" sz="2000" dirty="0">
                <a:solidFill>
                  <a:srgbClr val="FF0000"/>
                </a:solidFill>
                <a:latin typeface="Times New Roman" panose="02020603050405020304" pitchFamily="18" charset="0"/>
                <a:cs typeface="Times New Roman" panose="02020603050405020304" pitchFamily="18" charset="0"/>
              </a:rPr>
              <a:t>SIMD array processor : Fig. 9-15</a:t>
            </a:r>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521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a:latin typeface="Times New Roman" panose="02020603050405020304" pitchFamily="18" charset="0"/>
                <a:cs typeface="Times New Roman" panose="02020603050405020304" pitchFamily="18" charset="0"/>
              </a:rPr>
              <a:t>Pipelining </a:t>
            </a:r>
          </a:p>
        </p:txBody>
      </p:sp>
      <p:sp>
        <p:nvSpPr>
          <p:cNvPr id="3" name="Subtitle 2"/>
          <p:cNvSpPr>
            <a:spLocks noGrp="1"/>
          </p:cNvSpPr>
          <p:nvPr>
            <p:ph type="subTitle" idx="1"/>
          </p:nvPr>
        </p:nvSpPr>
        <p:spPr>
          <a:xfrm>
            <a:off x="457200" y="914400"/>
            <a:ext cx="8229600" cy="5334000"/>
          </a:xfrm>
        </p:spPr>
        <p:txBody>
          <a:bodyPr>
            <a:normAutofit/>
          </a:bodyPr>
          <a:lstStyle/>
          <a:p>
            <a:pPr marL="342900" indent="-342900" algn="l">
              <a:buFont typeface="Arial" panose="020B0604020202020204" pitchFamily="34" charset="0"/>
              <a:buChar char="•"/>
            </a:pPr>
            <a:r>
              <a:rPr lang="en-US" sz="2400" b="1" u="sng" dirty="0">
                <a:solidFill>
                  <a:schemeClr val="tx1"/>
                </a:solidFill>
                <a:latin typeface="Times New Roman" panose="02020603050405020304" pitchFamily="18" charset="0"/>
                <a:cs typeface="Times New Roman" panose="02020603050405020304" pitchFamily="18" charset="0"/>
              </a:rPr>
              <a:t>Pipelining</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is a technique of decomposing a sequential process into </a:t>
            </a:r>
            <a:r>
              <a:rPr lang="en-US" sz="2400" dirty="0" smtClean="0">
                <a:solidFill>
                  <a:schemeClr val="tx1"/>
                </a:solidFill>
                <a:latin typeface="Times New Roman" panose="02020603050405020304" pitchFamily="18" charset="0"/>
                <a:cs typeface="Times New Roman" panose="02020603050405020304" pitchFamily="18" charset="0"/>
              </a:rPr>
              <a:t>sub operations, </a:t>
            </a:r>
            <a:r>
              <a:rPr lang="en-US" sz="2400" dirty="0">
                <a:solidFill>
                  <a:schemeClr val="tx1"/>
                </a:solidFill>
                <a:latin typeface="Times New Roman" panose="02020603050405020304" pitchFamily="18" charset="0"/>
                <a:cs typeface="Times New Roman" panose="02020603050405020304" pitchFamily="18" charset="0"/>
              </a:rPr>
              <a:t>with each </a:t>
            </a:r>
            <a:r>
              <a:rPr lang="en-US" sz="2400" dirty="0" smtClean="0">
                <a:solidFill>
                  <a:schemeClr val="tx1"/>
                </a:solidFill>
                <a:latin typeface="Times New Roman" panose="02020603050405020304" pitchFamily="18" charset="0"/>
                <a:cs typeface="Times New Roman" panose="02020603050405020304" pitchFamily="18" charset="0"/>
              </a:rPr>
              <a:t>sub process </a:t>
            </a:r>
            <a:r>
              <a:rPr lang="en-US" sz="2400" dirty="0">
                <a:solidFill>
                  <a:schemeClr val="tx1"/>
                </a:solidFill>
                <a:latin typeface="Times New Roman" panose="02020603050405020304" pitchFamily="18" charset="0"/>
                <a:cs typeface="Times New Roman" panose="02020603050405020304" pitchFamily="18" charset="0"/>
              </a:rPr>
              <a:t>being executed in a special dedicated segment that </a:t>
            </a:r>
            <a:r>
              <a:rPr lang="en-US" sz="2400" dirty="0" smtClean="0">
                <a:solidFill>
                  <a:schemeClr val="tx1"/>
                </a:solidFill>
                <a:latin typeface="Times New Roman" panose="02020603050405020304" pitchFamily="18" charset="0"/>
                <a:cs typeface="Times New Roman" panose="02020603050405020304" pitchFamily="18" charset="0"/>
              </a:rPr>
              <a:t>operates </a:t>
            </a:r>
            <a:r>
              <a:rPr lang="en-US" sz="2400" dirty="0">
                <a:solidFill>
                  <a:schemeClr val="tx1"/>
                </a:solidFill>
                <a:latin typeface="Times New Roman" panose="02020603050405020304" pitchFamily="18" charset="0"/>
                <a:cs typeface="Times New Roman" panose="02020603050405020304" pitchFamily="18" charset="0"/>
              </a:rPr>
              <a:t>concurrently with all other </a:t>
            </a:r>
            <a:r>
              <a:rPr lang="en-US" sz="2400" dirty="0" smtClean="0">
                <a:solidFill>
                  <a:schemeClr val="tx1"/>
                </a:solidFill>
                <a:latin typeface="Times New Roman" panose="02020603050405020304" pitchFamily="18" charset="0"/>
                <a:cs typeface="Times New Roman" panose="02020603050405020304" pitchFamily="18" charset="0"/>
              </a:rPr>
              <a:t>segments.</a:t>
            </a:r>
          </a:p>
          <a:p>
            <a:pPr algn="l"/>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b="1" u="sng" dirty="0" smtClean="0">
                <a:solidFill>
                  <a:schemeClr val="tx1"/>
                </a:solidFill>
                <a:latin typeface="Times New Roman" panose="02020603050405020304" pitchFamily="18" charset="0"/>
                <a:cs typeface="Times New Roman" panose="02020603050405020304" pitchFamily="18" charset="0"/>
              </a:rPr>
              <a:t>A </a:t>
            </a:r>
            <a:r>
              <a:rPr lang="en-US" sz="2400" b="1" u="sng" dirty="0">
                <a:solidFill>
                  <a:schemeClr val="tx1"/>
                </a:solidFill>
                <a:latin typeface="Times New Roman" panose="02020603050405020304" pitchFamily="18" charset="0"/>
                <a:cs typeface="Times New Roman" panose="02020603050405020304" pitchFamily="18" charset="0"/>
              </a:rPr>
              <a:t>pipeline </a:t>
            </a:r>
            <a:r>
              <a:rPr lang="en-US" sz="2400" dirty="0">
                <a:solidFill>
                  <a:schemeClr val="tx1"/>
                </a:solidFill>
                <a:latin typeface="Times New Roman" panose="02020603050405020304" pitchFamily="18" charset="0"/>
                <a:cs typeface="Times New Roman" panose="02020603050405020304" pitchFamily="18" charset="0"/>
              </a:rPr>
              <a:t>can be visualized as </a:t>
            </a:r>
            <a:r>
              <a:rPr lang="en-US" sz="2400" dirty="0" smtClean="0">
                <a:solidFill>
                  <a:schemeClr val="tx1"/>
                </a:solidFill>
                <a:latin typeface="Times New Roman" panose="02020603050405020304" pitchFamily="18" charset="0"/>
                <a:cs typeface="Times New Roman" panose="02020603050405020304" pitchFamily="18" charset="0"/>
              </a:rPr>
              <a:t>a </a:t>
            </a:r>
            <a:r>
              <a:rPr lang="en-US" sz="2400" dirty="0">
                <a:solidFill>
                  <a:schemeClr val="tx1"/>
                </a:solidFill>
                <a:latin typeface="Times New Roman" panose="02020603050405020304" pitchFamily="18" charset="0"/>
                <a:cs typeface="Times New Roman" panose="02020603050405020304" pitchFamily="18" charset="0"/>
              </a:rPr>
              <a:t>collection of processing segments through which binary information flows</a:t>
            </a:r>
            <a:r>
              <a:rPr lang="en-US" sz="2400" dirty="0" smtClean="0">
                <a:solidFill>
                  <a:schemeClr val="tx1"/>
                </a:solidFill>
                <a:latin typeface="Times New Roman" panose="02020603050405020304" pitchFamily="18" charset="0"/>
                <a:cs typeface="Times New Roman" panose="02020603050405020304" pitchFamily="18" charset="0"/>
              </a:rPr>
              <a:t>.</a:t>
            </a:r>
          </a:p>
          <a:p>
            <a:pPr algn="l"/>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name </a:t>
            </a:r>
            <a:r>
              <a:rPr lang="en-US" sz="2400" b="1" u="sng" dirty="0">
                <a:solidFill>
                  <a:schemeClr val="tx1"/>
                </a:solidFill>
                <a:latin typeface="Times New Roman" panose="02020603050405020304" pitchFamily="18" charset="0"/>
                <a:cs typeface="Times New Roman" panose="02020603050405020304" pitchFamily="18" charset="0"/>
              </a:rPr>
              <a:t>“pipeline” </a:t>
            </a:r>
            <a:r>
              <a:rPr lang="en-US" sz="2400" dirty="0">
                <a:solidFill>
                  <a:schemeClr val="tx1"/>
                </a:solidFill>
                <a:latin typeface="Times New Roman" panose="02020603050405020304" pitchFamily="18" charset="0"/>
                <a:cs typeface="Times New Roman" panose="02020603050405020304" pitchFamily="18" charset="0"/>
              </a:rPr>
              <a:t>implies a flow of information analogous to an industrial assembly line</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8</a:t>
            </a:fld>
            <a:endParaRPr lang="en-US"/>
          </a:p>
        </p:txBody>
      </p:sp>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420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533400"/>
          </a:xfrm>
          <a:ln>
            <a:solidFill>
              <a:schemeClr val="tx1"/>
            </a:solidFill>
          </a:ln>
        </p:spPr>
        <p:txBody>
          <a:bodyPr>
            <a:normAutofit/>
          </a:bodyPr>
          <a:lstStyle/>
          <a:p>
            <a:r>
              <a:rPr lang="en-US" sz="2800" b="1" dirty="0" smtClean="0">
                <a:latin typeface="Times New Roman" panose="02020603050405020304" pitchFamily="18" charset="0"/>
                <a:cs typeface="Times New Roman" panose="02020603050405020304" pitchFamily="18" charset="0"/>
              </a:rPr>
              <a:t>Example </a:t>
            </a:r>
            <a:r>
              <a:rPr lang="en-US" sz="2800" b="1" dirty="0">
                <a:latin typeface="Times New Roman" panose="02020603050405020304" pitchFamily="18" charset="0"/>
                <a:cs typeface="Times New Roman" panose="02020603050405020304" pitchFamily="18" charset="0"/>
              </a:rPr>
              <a:t>of the Pipeline </a:t>
            </a:r>
            <a:r>
              <a:rPr lang="en-US" sz="2800" b="1" dirty="0" smtClean="0">
                <a:latin typeface="Times New Roman" panose="02020603050405020304" pitchFamily="18" charset="0"/>
                <a:cs typeface="Times New Roman" panose="02020603050405020304" pitchFamily="18" charset="0"/>
              </a:rPr>
              <a:t>Organization </a:t>
            </a:r>
            <a:endParaRPr lang="en-US" sz="2800" b="1" dirty="0">
              <a:latin typeface="Times New Roman" panose="02020603050405020304" pitchFamily="18" charset="0"/>
              <a:cs typeface="Times New Roman" panose="02020603050405020304"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222" b="19192"/>
          <a:stretch/>
        </p:blipFill>
        <p:spPr bwMode="auto">
          <a:xfrm>
            <a:off x="110067" y="1350819"/>
            <a:ext cx="4080933" cy="4017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9616" t="9798" r="37679" b="25399"/>
          <a:stretch/>
        </p:blipFill>
        <p:spPr bwMode="auto">
          <a:xfrm>
            <a:off x="1981200" y="2273663"/>
            <a:ext cx="5257800" cy="38223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6182380"/>
            <a:ext cx="8610600" cy="307777"/>
          </a:xfrm>
          <a:prstGeom prst="rect">
            <a:avLst/>
          </a:prstGeom>
        </p:spPr>
        <p:txBody>
          <a:bodyPr wrap="square">
            <a:spAutoFit/>
          </a:bodyPr>
          <a:lstStyle/>
          <a:p>
            <a:pPr algn="ctr"/>
            <a:r>
              <a:rPr lang="en-US" sz="1400" i="1" dirty="0">
                <a:latin typeface="Times New Roman" panose="02020603050405020304" pitchFamily="18" charset="0"/>
                <a:cs typeface="Times New Roman" panose="02020603050405020304" pitchFamily="18" charset="0"/>
              </a:rPr>
              <a:t>Based on M. Morris Mano </a:t>
            </a:r>
            <a:r>
              <a:rPr lang="en-US" sz="1400" i="1" dirty="0" smtClean="0">
                <a:latin typeface="Times New Roman" panose="02020603050405020304" pitchFamily="18" charset="0"/>
                <a:cs typeface="Times New Roman" panose="02020603050405020304" pitchFamily="18" charset="0"/>
              </a:rPr>
              <a:t>“Computer </a:t>
            </a:r>
            <a:r>
              <a:rPr lang="en-US" sz="1400" i="1" dirty="0">
                <a:latin typeface="Times New Roman" panose="02020603050405020304" pitchFamily="18" charset="0"/>
                <a:cs typeface="Times New Roman" panose="02020603050405020304" pitchFamily="18" charset="0"/>
              </a:rPr>
              <a:t>System </a:t>
            </a:r>
            <a:r>
              <a:rPr lang="en-US" sz="1400" i="1" dirty="0" smtClean="0">
                <a:latin typeface="Times New Roman" panose="02020603050405020304" pitchFamily="18" charset="0"/>
                <a:cs typeface="Times New Roman" panose="02020603050405020304" pitchFamily="18" charset="0"/>
              </a:rPr>
              <a:t>Architecture”-- Lecturer </a:t>
            </a:r>
            <a:r>
              <a:rPr lang="en-US" sz="1400" i="1" dirty="0">
                <a:latin typeface="Times New Roman" panose="02020603050405020304" pitchFamily="18" charset="0"/>
                <a:cs typeface="Times New Roman" panose="02020603050405020304" pitchFamily="18" charset="0"/>
              </a:rPr>
              <a:t>Ahmed Salah </a:t>
            </a:r>
            <a:r>
              <a:rPr lang="en-US" sz="1400" i="1" dirty="0" smtClean="0">
                <a:latin typeface="Times New Roman" panose="02020603050405020304" pitchFamily="18" charset="0"/>
                <a:cs typeface="Times New Roman" panose="02020603050405020304" pitchFamily="18" charset="0"/>
              </a:rPr>
              <a:t>Hameed</a:t>
            </a:r>
            <a:endParaRPr lang="en-US"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92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2217</Words>
  <Application>Microsoft Office PowerPoint</Application>
  <PresentationFormat>On-screen Show (4:3)</PresentationFormat>
  <Paragraphs>303</Paragraphs>
  <Slides>47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VISIO</vt:lpstr>
      <vt:lpstr>Pipeline and Vector Processing</vt:lpstr>
      <vt:lpstr>Parallel Processing </vt:lpstr>
      <vt:lpstr>Parallel processing / levels of complexity </vt:lpstr>
      <vt:lpstr>Parallel processing or parallel computers</vt:lpstr>
      <vt:lpstr>Flynn's classification</vt:lpstr>
      <vt:lpstr>Flynn's classification</vt:lpstr>
      <vt:lpstr>Main topics of the Chapter </vt:lpstr>
      <vt:lpstr>Pipelining </vt:lpstr>
      <vt:lpstr>Example of the Pipeline Organization </vt:lpstr>
      <vt:lpstr>Example of the Pipeline Organization</vt:lpstr>
      <vt:lpstr>GENERAL PIPELINE</vt:lpstr>
      <vt:lpstr>SPEED CALCULATION</vt:lpstr>
      <vt:lpstr>SPEED CALCULATION</vt:lpstr>
      <vt:lpstr>SPEED CALCULATION</vt:lpstr>
      <vt:lpstr>SPEED CALCULATION</vt:lpstr>
      <vt:lpstr>EXAMPLE ON SPEED CALCULATION</vt:lpstr>
      <vt:lpstr>ARITHMETIC PIPELINE </vt:lpstr>
      <vt:lpstr>ARITHMETIC PIPELINE </vt:lpstr>
      <vt:lpstr>ARITHMETIC PIPELINE </vt:lpstr>
      <vt:lpstr>ARITHMETIC PIPELINE EXAMPLE</vt:lpstr>
      <vt:lpstr>INSTRUCTION PIPELINE </vt:lpstr>
      <vt:lpstr>INSTRUCTION PIPELINE </vt:lpstr>
      <vt:lpstr>INSTRUCTION PIPELINE </vt:lpstr>
      <vt:lpstr>EXAMPLE: FOUR-SEGMENT INSTRUCTION PIPELINE</vt:lpstr>
      <vt:lpstr>CONFLICTS OF INSTRUCTION PIPELINE</vt:lpstr>
      <vt:lpstr>DATA DEPENDENCY </vt:lpstr>
      <vt:lpstr>OPERAND FORWARDING </vt:lpstr>
      <vt:lpstr>DELAYED LOAD </vt:lpstr>
      <vt:lpstr>DELAYED LOAD </vt:lpstr>
      <vt:lpstr>HANDLING OF BRANCH INSTRUCTIONS </vt:lpstr>
      <vt:lpstr>HANDLING OF BRANCH INSTRUCTIONS </vt:lpstr>
      <vt:lpstr>HANDLING OF BRANCH INSTRUCTIONS </vt:lpstr>
      <vt:lpstr>EXAMPLE OF DELAYED BRANCH </vt:lpstr>
      <vt:lpstr>EXAMPLE OF DELAYED BRANCH </vt:lpstr>
      <vt:lpstr>EXAMPLE OF DELAYED BRANCH </vt:lpstr>
      <vt:lpstr>PROBLEMS</vt:lpstr>
      <vt:lpstr>PROBLEMS</vt:lpstr>
      <vt:lpstr>PROBLEMS</vt:lpstr>
      <vt:lpstr>PROBLEMS</vt:lpstr>
      <vt:lpstr>PROBLEMS</vt:lpstr>
      <vt:lpstr>PROBLEMS</vt:lpstr>
      <vt:lpstr>PROBLEMS</vt:lpstr>
      <vt:lpstr>PROBLEMS</vt:lpstr>
      <vt:lpstr>PROBLEMS</vt:lpstr>
      <vt:lpstr>PROBLEMS</vt:lpstr>
      <vt:lpstr>PROBLEMS</vt:lpstr>
      <vt:lpstr>PROBLEMS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Characteristics of Multiprocessors</dc:title>
  <dc:creator>AHMED</dc:creator>
  <cp:lastModifiedBy>AHMED</cp:lastModifiedBy>
  <cp:revision>114</cp:revision>
  <cp:lastPrinted>2016-03-15T05:35:20Z</cp:lastPrinted>
  <dcterms:created xsi:type="dcterms:W3CDTF">2006-08-16T00:00:00Z</dcterms:created>
  <dcterms:modified xsi:type="dcterms:W3CDTF">2020-02-09T19:08:50Z</dcterms:modified>
</cp:coreProperties>
</file>